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notesMasterIdLst>
    <p:notesMasterId r:id="rId62"/>
  </p:notesMasterIdLst>
  <p:sldIdLst>
    <p:sldId id="354" r:id="rId2"/>
    <p:sldId id="332" r:id="rId3"/>
    <p:sldId id="257" r:id="rId4"/>
    <p:sldId id="258" r:id="rId5"/>
    <p:sldId id="259" r:id="rId6"/>
    <p:sldId id="313" r:id="rId7"/>
    <p:sldId id="316" r:id="rId8"/>
    <p:sldId id="317" r:id="rId9"/>
    <p:sldId id="319" r:id="rId10"/>
    <p:sldId id="321" r:id="rId11"/>
    <p:sldId id="323" r:id="rId12"/>
    <p:sldId id="260" r:id="rId13"/>
    <p:sldId id="261" r:id="rId14"/>
    <p:sldId id="262" r:id="rId15"/>
    <p:sldId id="263" r:id="rId16"/>
    <p:sldId id="278" r:id="rId17"/>
    <p:sldId id="264" r:id="rId18"/>
    <p:sldId id="268" r:id="rId19"/>
    <p:sldId id="301" r:id="rId20"/>
    <p:sldId id="277" r:id="rId21"/>
    <p:sldId id="291" r:id="rId22"/>
    <p:sldId id="292" r:id="rId23"/>
    <p:sldId id="302" r:id="rId24"/>
    <p:sldId id="281" r:id="rId25"/>
    <p:sldId id="280" r:id="rId26"/>
    <p:sldId id="284" r:id="rId27"/>
    <p:sldId id="285" r:id="rId28"/>
    <p:sldId id="344" r:id="rId29"/>
    <p:sldId id="345" r:id="rId30"/>
    <p:sldId id="282" r:id="rId31"/>
    <p:sldId id="338" r:id="rId32"/>
    <p:sldId id="286" r:id="rId33"/>
    <p:sldId id="353" r:id="rId34"/>
    <p:sldId id="288" r:id="rId35"/>
    <p:sldId id="289" r:id="rId36"/>
    <p:sldId id="294" r:id="rId37"/>
    <p:sldId id="304" r:id="rId38"/>
    <p:sldId id="337" r:id="rId39"/>
    <p:sldId id="305" r:id="rId40"/>
    <p:sldId id="306" r:id="rId41"/>
    <p:sldId id="307" r:id="rId42"/>
    <p:sldId id="308" r:id="rId43"/>
    <p:sldId id="336" r:id="rId44"/>
    <p:sldId id="309" r:id="rId45"/>
    <p:sldId id="310" r:id="rId46"/>
    <p:sldId id="311" r:id="rId47"/>
    <p:sldId id="347" r:id="rId48"/>
    <p:sldId id="334" r:id="rId49"/>
    <p:sldId id="340" r:id="rId50"/>
    <p:sldId id="342" r:id="rId51"/>
    <p:sldId id="343" r:id="rId52"/>
    <p:sldId id="297" r:id="rId53"/>
    <p:sldId id="298" r:id="rId54"/>
    <p:sldId id="327" r:id="rId55"/>
    <p:sldId id="329" r:id="rId56"/>
    <p:sldId id="346" r:id="rId57"/>
    <p:sldId id="296" r:id="rId58"/>
    <p:sldId id="299" r:id="rId59"/>
    <p:sldId id="333" r:id="rId60"/>
    <p:sldId id="349" r:id="rId6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1" d="100"/>
          <a:sy n="81" d="100"/>
        </p:scale>
        <p:origin x="1498" y="67"/>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91110DF-610E-423B-9844-0DF1A0EE4714}" type="datetimeFigureOut">
              <a:rPr lang="en-US" smtClean="0"/>
              <a:pPr/>
              <a:t>4/22/2020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4F19629-5869-458E-B444-F19E55C6BF12}"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h</a:t>
            </a:r>
          </a:p>
        </p:txBody>
      </p:sp>
      <p:sp>
        <p:nvSpPr>
          <p:cNvPr id="4" name="Slide Number Placeholder 3"/>
          <p:cNvSpPr>
            <a:spLocks noGrp="1"/>
          </p:cNvSpPr>
          <p:nvPr>
            <p:ph type="sldNum" sz="quarter" idx="10"/>
          </p:nvPr>
        </p:nvSpPr>
        <p:spPr/>
        <p:txBody>
          <a:bodyPr/>
          <a:lstStyle/>
          <a:p>
            <a:fld id="{C4F19629-5869-458E-B444-F19E55C6BF12}" type="slidenum">
              <a:rPr lang="en-US" smtClean="0"/>
              <a:pPr/>
              <a:t>4</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7"/>
          <p:cNvSpPr>
            <a:spLocks noGrp="1" noChangeArrowheads="1"/>
          </p:cNvSpPr>
          <p:nvPr>
            <p:ph type="sldNum" sz="quarter" idx="5"/>
          </p:nvPr>
        </p:nvSpPr>
        <p:spPr>
          <a:noFill/>
        </p:spPr>
        <p:txBody>
          <a:bodyPr/>
          <a:lstStyle/>
          <a:p>
            <a:fld id="{DFE8ABA4-6507-4575-A34E-342F73CF6264}" type="slidenum">
              <a:rPr lang="en-US" smtClean="0"/>
              <a:pPr/>
              <a:t>18</a:t>
            </a:fld>
            <a:endParaRPr lang="en-US"/>
          </a:p>
        </p:txBody>
      </p:sp>
      <p:sp>
        <p:nvSpPr>
          <p:cNvPr id="61443" name="Rectangle 2"/>
          <p:cNvSpPr>
            <a:spLocks noGrp="1" noRot="1" noChangeAspect="1" noChangeArrowheads="1" noTextEdit="1"/>
          </p:cNvSpPr>
          <p:nvPr>
            <p:ph type="sldImg"/>
          </p:nvPr>
        </p:nvSpPr>
        <p:spPr>
          <a:ln/>
        </p:spPr>
      </p:sp>
      <p:sp>
        <p:nvSpPr>
          <p:cNvPr id="61444" name="Rectangle 3"/>
          <p:cNvSpPr>
            <a:spLocks noGrp="1" noChangeArrowheads="1"/>
          </p:cNvSpPr>
          <p:nvPr>
            <p:ph type="body" idx="1"/>
          </p:nvPr>
        </p:nvSpPr>
        <p:spPr>
          <a:noFill/>
          <a:ln/>
        </p:spPr>
        <p:txBody>
          <a:bodyPr/>
          <a:lstStyle/>
          <a:p>
            <a:pPr eaLnBrk="1" hangingPunct="1"/>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1"/>
      </p:bgRef>
    </p:bg>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Rounded Rectangle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Subtitl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28" name="Date Placeholder 27"/>
          <p:cNvSpPr>
            <a:spLocks noGrp="1"/>
          </p:cNvSpPr>
          <p:nvPr>
            <p:ph type="dt" sz="half" idx="10"/>
          </p:nvPr>
        </p:nvSpPr>
        <p:spPr/>
        <p:txBody>
          <a:bodyPr/>
          <a:lstStyle/>
          <a:p>
            <a:fld id="{0F4897F8-BBB7-40FF-B5C2-26D8DA73B4AD}" type="datetimeFigureOut">
              <a:rPr lang="en-US" smtClean="0"/>
              <a:pPr/>
              <a:t>4/22/2020</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lIns="0" tIns="0" rIns="0" bIns="0">
            <a:noAutofit/>
          </a:bodyPr>
          <a:lstStyle>
            <a:lvl1pPr>
              <a:defRPr sz="1400">
                <a:solidFill>
                  <a:srgbClr val="FFFFFF"/>
                </a:solidFill>
              </a:defRPr>
            </a:lvl1pPr>
          </a:lstStyle>
          <a:p>
            <a:fld id="{18ABD68D-74F3-4653-A169-6C716B6D9688}" type="slidenum">
              <a:rPr lang="en-US" smtClean="0"/>
              <a:pPr/>
              <a:t>‹#›</a:t>
            </a:fld>
            <a:endParaRPr lang="en-US"/>
          </a:p>
        </p:txBody>
      </p:sp>
      <p:sp>
        <p:nvSpPr>
          <p:cNvPr id="7" name="Rectangle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en-US"/>
              <a:t>Click to edit Master title style</a:t>
            </a:r>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0F4897F8-BBB7-40FF-B5C2-26D8DA73B4AD}" type="datetimeFigureOut">
              <a:rPr lang="en-US" smtClean="0"/>
              <a:pPr/>
              <a:t>4/22/2020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8ABD68D-74F3-4653-A169-6C716B6D9688}"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11680" cy="5851525"/>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914400" y="274640"/>
            <a:ext cx="5562600" cy="5851525"/>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0F4897F8-BBB7-40FF-B5C2-26D8DA73B4AD}" type="datetimeFigureOut">
              <a:rPr lang="en-US" smtClean="0"/>
              <a:pPr/>
              <a:t>4/22/2020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8ABD68D-74F3-4653-A169-6C716B6D9688}"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4" name="Date Placeholder 3"/>
          <p:cNvSpPr>
            <a:spLocks noGrp="1"/>
          </p:cNvSpPr>
          <p:nvPr>
            <p:ph type="dt" sz="half" idx="10"/>
          </p:nvPr>
        </p:nvSpPr>
        <p:spPr/>
        <p:txBody>
          <a:bodyPr/>
          <a:lstStyle/>
          <a:p>
            <a:fld id="{0F4897F8-BBB7-40FF-B5C2-26D8DA73B4AD}" type="datetimeFigureOut">
              <a:rPr lang="en-US" smtClean="0"/>
              <a:pPr/>
              <a:t>4/22/2020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8ABD68D-74F3-4653-A169-6C716B6D9688}" type="slidenum">
              <a:rPr lang="en-US" smtClean="0"/>
              <a:pPr/>
              <a:t>‹#›</a:t>
            </a:fld>
            <a:endParaRPr lang="en-US"/>
          </a:p>
        </p:txBody>
      </p:sp>
      <p:sp>
        <p:nvSpPr>
          <p:cNvPr id="8" name="Content Placeholder 7"/>
          <p:cNvSpPr>
            <a:spLocks noGrp="1"/>
          </p:cNvSpPr>
          <p:nvPr>
            <p:ph sz="quarter" idx="1"/>
          </p:nvPr>
        </p:nvSpPr>
        <p:spPr>
          <a:xfrm>
            <a:off x="914400" y="1447800"/>
            <a:ext cx="7772400" cy="457200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Rounded Rectangle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722313" y="952500"/>
            <a:ext cx="7772400" cy="1362075"/>
          </a:xfrm>
        </p:spPr>
        <p:txBody>
          <a:bodyPr anchor="b" anchorCtr="0"/>
          <a:lstStyle>
            <a:lvl1pPr algn="l">
              <a:buNone/>
              <a:defRPr sz="4000" b="0" cap="none"/>
            </a:lvl1pPr>
          </a:lstStyle>
          <a:p>
            <a:r>
              <a:rPr kumimoji="0" lang="en-US"/>
              <a:t>Click to edit Master title style</a:t>
            </a:r>
          </a:p>
        </p:txBody>
      </p:sp>
      <p:sp>
        <p:nvSpPr>
          <p:cNvPr id="3" name="Text Placeholder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0F4897F8-BBB7-40FF-B5C2-26D8DA73B4AD}" type="datetimeFigureOut">
              <a:rPr lang="en-US" smtClean="0"/>
              <a:pPr/>
              <a:t>4/22/2020</a:t>
            </a:fld>
            <a:endParaRPr lang="en-US"/>
          </a:p>
        </p:txBody>
      </p:sp>
      <p:sp>
        <p:nvSpPr>
          <p:cNvPr id="5" name="Footer Placeholder 4"/>
          <p:cNvSpPr>
            <a:spLocks noGrp="1"/>
          </p:cNvSpPr>
          <p:nvPr>
            <p:ph type="ftr" sz="quarter" idx="11"/>
          </p:nvPr>
        </p:nvSpPr>
        <p:spPr>
          <a:xfrm>
            <a:off x="800100" y="6172200"/>
            <a:ext cx="4000500" cy="457200"/>
          </a:xfrm>
        </p:spPr>
        <p:txBody>
          <a:bodyPr/>
          <a:lstStyle/>
          <a:p>
            <a:endParaRPr lang="en-US"/>
          </a:p>
        </p:txBody>
      </p:sp>
      <p:sp>
        <p:nvSpPr>
          <p:cNvPr id="7" name="Rectangle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146304" y="6208776"/>
            <a:ext cx="457200" cy="457200"/>
          </a:xfrm>
        </p:spPr>
        <p:txBody>
          <a:bodyPr/>
          <a:lstStyle/>
          <a:p>
            <a:fld id="{18ABD68D-74F3-4653-A169-6C716B6D9688}"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5" name="Date Placeholder 4"/>
          <p:cNvSpPr>
            <a:spLocks noGrp="1"/>
          </p:cNvSpPr>
          <p:nvPr>
            <p:ph type="dt" sz="half" idx="10"/>
          </p:nvPr>
        </p:nvSpPr>
        <p:spPr/>
        <p:txBody>
          <a:bodyPr/>
          <a:lstStyle/>
          <a:p>
            <a:fld id="{0F4897F8-BBB7-40FF-B5C2-26D8DA73B4AD}" type="datetimeFigureOut">
              <a:rPr lang="en-US" smtClean="0"/>
              <a:pPr/>
              <a:t>4/22/2020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8ABD68D-74F3-4653-A169-6C716B6D9688}" type="slidenum">
              <a:rPr lang="en-US" smtClean="0"/>
              <a:pPr/>
              <a:t>‹#›</a:t>
            </a:fld>
            <a:endParaRPr lang="en-US"/>
          </a:p>
        </p:txBody>
      </p:sp>
      <p:sp>
        <p:nvSpPr>
          <p:cNvPr id="9" name="Content Placeholder 8"/>
          <p:cNvSpPr>
            <a:spLocks noGrp="1"/>
          </p:cNvSpPr>
          <p:nvPr>
            <p:ph sz="quarter" idx="1"/>
          </p:nvPr>
        </p:nvSpPr>
        <p:spPr>
          <a:xfrm>
            <a:off x="914400" y="1447800"/>
            <a:ext cx="3749040" cy="457200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1" name="Content Placeholder 10"/>
          <p:cNvSpPr>
            <a:spLocks noGrp="1"/>
          </p:cNvSpPr>
          <p:nvPr>
            <p:ph sz="quarter" idx="2"/>
          </p:nvPr>
        </p:nvSpPr>
        <p:spPr>
          <a:xfrm>
            <a:off x="4933950" y="1447800"/>
            <a:ext cx="3749040" cy="457200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0"/>
            <a:ext cx="7772400" cy="1143000"/>
          </a:xfrm>
        </p:spPr>
        <p:txBody>
          <a:bodyPr anchor="b" anchorCtr="0"/>
          <a:lstStyle>
            <a:lvl1pPr>
              <a:defRPr/>
            </a:lvl1pPr>
          </a:lstStyle>
          <a:p>
            <a:r>
              <a:rPr kumimoji="0" lang="en-US"/>
              <a:t>Click to edit Master title style</a:t>
            </a:r>
          </a:p>
        </p:txBody>
      </p:sp>
      <p:sp>
        <p:nvSpPr>
          <p:cNvPr id="3" name="Text Placeholder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7" name="Date Placeholder 6"/>
          <p:cNvSpPr>
            <a:spLocks noGrp="1"/>
          </p:cNvSpPr>
          <p:nvPr>
            <p:ph type="dt" sz="half" idx="10"/>
          </p:nvPr>
        </p:nvSpPr>
        <p:spPr/>
        <p:txBody>
          <a:bodyPr/>
          <a:lstStyle/>
          <a:p>
            <a:fld id="{0F4897F8-BBB7-40FF-B5C2-26D8DA73B4AD}" type="datetimeFigureOut">
              <a:rPr lang="en-US" smtClean="0"/>
              <a:pPr/>
              <a:t>4/22/2020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8ABD68D-74F3-4653-A169-6C716B6D9688}" type="slidenum">
              <a:rPr lang="en-US" smtClean="0"/>
              <a:pPr/>
              <a:t>‹#›</a:t>
            </a:fld>
            <a:endParaRPr lang="en-US"/>
          </a:p>
        </p:txBody>
      </p:sp>
      <p:sp>
        <p:nvSpPr>
          <p:cNvPr id="11" name="Content Placeholder 10"/>
          <p:cNvSpPr>
            <a:spLocks noGrp="1"/>
          </p:cNvSpPr>
          <p:nvPr>
            <p:ph sz="half" idx="2"/>
          </p:nvPr>
        </p:nvSpPr>
        <p:spPr>
          <a:xfrm>
            <a:off x="914400" y="2247900"/>
            <a:ext cx="3733800" cy="388620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3" name="Content Placeholder 12"/>
          <p:cNvSpPr>
            <a:spLocks noGrp="1"/>
          </p:cNvSpPr>
          <p:nvPr>
            <p:ph sz="half" idx="4"/>
          </p:nvPr>
        </p:nvSpPr>
        <p:spPr>
          <a:xfrm>
            <a:off x="4953000" y="2247900"/>
            <a:ext cx="3733800" cy="388620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Date Placeholder 2"/>
          <p:cNvSpPr>
            <a:spLocks noGrp="1"/>
          </p:cNvSpPr>
          <p:nvPr>
            <p:ph type="dt" sz="half" idx="10"/>
          </p:nvPr>
        </p:nvSpPr>
        <p:spPr/>
        <p:txBody>
          <a:bodyPr/>
          <a:lstStyle/>
          <a:p>
            <a:fld id="{0F4897F8-BBB7-40FF-B5C2-26D8DA73B4AD}" type="datetimeFigureOut">
              <a:rPr lang="en-US" smtClean="0"/>
              <a:pPr/>
              <a:t>4/22/2020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8ABD68D-74F3-4653-A169-6C716B6D9688}"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F4897F8-BBB7-40FF-B5C2-26D8DA73B4AD}" type="datetimeFigureOut">
              <a:rPr lang="en-US" smtClean="0"/>
              <a:pPr/>
              <a:t>4/22/2020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8ABD68D-74F3-4653-A169-6C716B6D9688}"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Rounded Rectangle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914400" y="273050"/>
            <a:ext cx="7772400" cy="1143000"/>
          </a:xfrm>
        </p:spPr>
        <p:txBody>
          <a:bodyPr anchor="b" anchorCtr="0"/>
          <a:lstStyle>
            <a:lvl1pPr algn="l">
              <a:buNone/>
              <a:defRPr sz="4000" b="0"/>
            </a:lvl1pPr>
          </a:lstStyle>
          <a:p>
            <a:r>
              <a:rPr kumimoji="0" lang="en-US"/>
              <a:t>Click to edit Master title style</a:t>
            </a:r>
          </a:p>
        </p:txBody>
      </p:sp>
      <p:sp>
        <p:nvSpPr>
          <p:cNvPr id="3" name="Text Placeholder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0F4897F8-BBB7-40FF-B5C2-26D8DA73B4AD}" type="datetimeFigureOut">
              <a:rPr lang="en-US" smtClean="0"/>
              <a:pPr/>
              <a:t>4/22/2020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8ABD68D-74F3-4653-A169-6C716B6D9688}" type="slidenum">
              <a:rPr lang="en-US" smtClean="0"/>
              <a:pPr/>
              <a:t>‹#›</a:t>
            </a:fld>
            <a:endParaRPr lang="en-US"/>
          </a:p>
        </p:txBody>
      </p:sp>
      <p:sp>
        <p:nvSpPr>
          <p:cNvPr id="11" name="Content Placeholder 10"/>
          <p:cNvSpPr>
            <a:spLocks noGrp="1"/>
          </p:cNvSpPr>
          <p:nvPr>
            <p:ph sz="quarter" idx="1"/>
          </p:nvPr>
        </p:nvSpPr>
        <p:spPr>
          <a:xfrm>
            <a:off x="2971800" y="1600200"/>
            <a:ext cx="5715000" cy="449580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en-US"/>
              <a:t>Click to edit Master title style</a:t>
            </a:r>
          </a:p>
        </p:txBody>
      </p:sp>
      <p:sp>
        <p:nvSpPr>
          <p:cNvPr id="4" name="Text Placeholder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0F4897F8-BBB7-40FF-B5C2-26D8DA73B4AD}" type="datetimeFigureOut">
              <a:rPr lang="en-US" smtClean="0"/>
              <a:pPr/>
              <a:t>4/22/2020</a:t>
            </a:fld>
            <a:endParaRPr lang="en-US"/>
          </a:p>
        </p:txBody>
      </p:sp>
      <p:sp>
        <p:nvSpPr>
          <p:cNvPr id="6" name="Footer Placeholder 5"/>
          <p:cNvSpPr>
            <a:spLocks noGrp="1"/>
          </p:cNvSpPr>
          <p:nvPr>
            <p:ph type="ftr" sz="quarter" idx="11"/>
          </p:nvPr>
        </p:nvSpPr>
        <p:spPr>
          <a:xfrm>
            <a:off x="914400" y="6172200"/>
            <a:ext cx="3886200" cy="457200"/>
          </a:xfrm>
        </p:spPr>
        <p:txBody>
          <a:bodyPr/>
          <a:lstStyle/>
          <a:p>
            <a:endParaRPr lang="en-US"/>
          </a:p>
        </p:txBody>
      </p:sp>
      <p:sp>
        <p:nvSpPr>
          <p:cNvPr id="7" name="Slide Number Placeholder 6"/>
          <p:cNvSpPr>
            <a:spLocks noGrp="1"/>
          </p:cNvSpPr>
          <p:nvPr>
            <p:ph type="sldNum" sz="quarter" idx="12"/>
          </p:nvPr>
        </p:nvSpPr>
        <p:spPr>
          <a:xfrm>
            <a:off x="146304" y="6208776"/>
            <a:ext cx="457200" cy="457200"/>
          </a:xfrm>
        </p:spPr>
        <p:txBody>
          <a:bodyPr/>
          <a:lstStyle/>
          <a:p>
            <a:fld id="{18ABD68D-74F3-4653-A169-6C716B6D9688}" type="slidenum">
              <a:rPr lang="en-US" smtClean="0"/>
              <a:pPr/>
              <a:t>‹#›</a:t>
            </a:fld>
            <a:endParaRPr lang="en-US"/>
          </a:p>
        </p:txBody>
      </p:sp>
      <p:sp>
        <p:nvSpPr>
          <p:cNvPr id="11" name="Rectangle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Picture Placeholder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n-US"/>
              <a:t>Click icon to add picture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Rounded Rectangle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Title Placeholder 21"/>
          <p:cNvSpPr>
            <a:spLocks noGrp="1"/>
          </p:cNvSpPr>
          <p:nvPr>
            <p:ph type="title"/>
          </p:nvPr>
        </p:nvSpPr>
        <p:spPr>
          <a:xfrm>
            <a:off x="914400" y="274638"/>
            <a:ext cx="7772400" cy="1143000"/>
          </a:xfrm>
          <a:prstGeom prst="rect">
            <a:avLst/>
          </a:prstGeom>
        </p:spPr>
        <p:txBody>
          <a:bodyPr bIns="91440" anchor="b" anchorCtr="0">
            <a:normAutofit/>
          </a:bodyPr>
          <a:lstStyle/>
          <a:p>
            <a:r>
              <a:rPr kumimoji="0" lang="en-US"/>
              <a:t>Click to edit Master title style</a:t>
            </a:r>
          </a:p>
        </p:txBody>
      </p:sp>
      <p:sp>
        <p:nvSpPr>
          <p:cNvPr id="13" name="Text Placeholder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4" name="Date Placeholder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0F4897F8-BBB7-40FF-B5C2-26D8DA73B4AD}" type="datetimeFigureOut">
              <a:rPr lang="en-US" smtClean="0"/>
              <a:pPr/>
              <a:t>4/22/2020</a:t>
            </a:fld>
            <a:endParaRPr lang="en-US"/>
          </a:p>
        </p:txBody>
      </p:sp>
      <p:sp>
        <p:nvSpPr>
          <p:cNvPr id="3" name="Footer Placeholder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en-US"/>
          </a:p>
        </p:txBody>
      </p:sp>
      <p:sp>
        <p:nvSpPr>
          <p:cNvPr id="23" name="Slide Number Placeholder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18ABD68D-74F3-4653-A169-6C716B6D9688}"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34CC66C0-B7F0-4FE9-9849-E0BF98799687}"/>
              </a:ext>
            </a:extLst>
          </p:cNvPr>
          <p:cNvSpPr txBox="1"/>
          <p:nvPr/>
        </p:nvSpPr>
        <p:spPr>
          <a:xfrm>
            <a:off x="381000" y="914401"/>
            <a:ext cx="8534400" cy="1477328"/>
          </a:xfrm>
          <a:prstGeom prst="rect">
            <a:avLst/>
          </a:prstGeom>
          <a:noFill/>
        </p:spPr>
        <p:txBody>
          <a:bodyPr wrap="square" rtlCol="0">
            <a:spAutoFit/>
          </a:bodyPr>
          <a:lstStyle/>
          <a:p>
            <a:pPr algn="ctr">
              <a:defRPr/>
            </a:pPr>
            <a:r>
              <a:rPr lang="en-US" dirty="0">
                <a:ln w="11430"/>
                <a:effectLst>
                  <a:outerShdw blurRad="50800" dist="39000" dir="5460000" algn="tl">
                    <a:srgbClr val="000000">
                      <a:alpha val="38000"/>
                    </a:srgbClr>
                  </a:outerShdw>
                </a:effectLst>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MEASUREMENT OF INTELLIGENCE AND USES OF INTELLIGENCE TESTS</a:t>
            </a:r>
            <a:endParaRPr lang="en-US" kern="0" dirty="0">
              <a:effectLst>
                <a:outerShdw blurRad="38100" dist="38100" dir="2700000" algn="tl">
                  <a:srgbClr val="000000"/>
                </a:outerShdw>
              </a:effectLst>
              <a:latin typeface="Times New Roman" panose="02020603050405020304" pitchFamily="18" charset="0"/>
              <a:cs typeface="Times New Roman" panose="02020603050405020304" pitchFamily="18" charset="0"/>
            </a:endParaRPr>
          </a:p>
          <a:p>
            <a:pPr algn="ctr">
              <a:defRPr/>
            </a:pPr>
            <a:r>
              <a:rPr lang="en-US" dirty="0">
                <a:latin typeface="Times New Roman" panose="02020603050405020304" pitchFamily="18" charset="0"/>
                <a:cs typeface="Times New Roman" panose="02020603050405020304" pitchFamily="18" charset="0"/>
              </a:rPr>
              <a:t>Degree Course (Three Years) </a:t>
            </a:r>
          </a:p>
          <a:p>
            <a:pPr algn="ctr">
              <a:defRPr/>
            </a:pPr>
            <a:r>
              <a:rPr lang="en-US" dirty="0">
                <a:latin typeface="Times New Roman" panose="02020603050405020304" pitchFamily="18" charset="0"/>
                <a:cs typeface="Times New Roman" panose="02020603050405020304" pitchFamily="18" charset="0"/>
              </a:rPr>
              <a:t>Psychology </a:t>
            </a:r>
            <a:r>
              <a:rPr lang="en-US" dirty="0" err="1">
                <a:latin typeface="Times New Roman" panose="02020603050405020304" pitchFamily="18" charset="0"/>
                <a:cs typeface="Times New Roman" panose="02020603050405020304" pitchFamily="18" charset="0"/>
              </a:rPr>
              <a:t>Honours</a:t>
            </a:r>
            <a:r>
              <a:rPr lang="en-US" dirty="0">
                <a:latin typeface="Times New Roman" panose="02020603050405020304" pitchFamily="18" charset="0"/>
                <a:cs typeface="Times New Roman" panose="02020603050405020304" pitchFamily="18" charset="0"/>
              </a:rPr>
              <a:t> </a:t>
            </a:r>
          </a:p>
          <a:p>
            <a:pPr algn="ctr">
              <a:defRPr/>
            </a:pPr>
            <a:r>
              <a:rPr lang="en-US" dirty="0">
                <a:latin typeface="Times New Roman" panose="02020603050405020304" pitchFamily="18" charset="0"/>
                <a:cs typeface="Times New Roman" panose="02020603050405020304" pitchFamily="18" charset="0"/>
              </a:rPr>
              <a:t>B. A. Part– I </a:t>
            </a:r>
            <a:r>
              <a:rPr lang="en-IN" dirty="0">
                <a:latin typeface="Times New Roman" panose="02020603050405020304" pitchFamily="18" charset="0"/>
                <a:cs typeface="Times New Roman" panose="02020603050405020304" pitchFamily="18" charset="0"/>
              </a:rPr>
              <a:t>Honours Paper I : </a:t>
            </a:r>
            <a:r>
              <a:rPr lang="en-US" dirty="0">
                <a:latin typeface="Times New Roman" panose="02020603050405020304" pitchFamily="18" charset="0"/>
                <a:cs typeface="Times New Roman" panose="02020603050405020304" pitchFamily="18" charset="0"/>
              </a:rPr>
              <a:t>General Psychology </a:t>
            </a:r>
          </a:p>
          <a:p>
            <a:pPr algn="ctr">
              <a:defRPr/>
            </a:pPr>
            <a:r>
              <a:rPr lang="en-IN" dirty="0">
                <a:latin typeface="Times New Roman" panose="02020603050405020304" pitchFamily="18" charset="0"/>
                <a:cs typeface="Times New Roman" panose="02020603050405020304" pitchFamily="18" charset="0"/>
              </a:rPr>
              <a:t>Unit 8</a:t>
            </a:r>
          </a:p>
        </p:txBody>
      </p:sp>
      <p:sp>
        <p:nvSpPr>
          <p:cNvPr id="7" name="TextBox 6">
            <a:extLst>
              <a:ext uri="{FF2B5EF4-FFF2-40B4-BE49-F238E27FC236}">
                <a16:creationId xmlns:a16="http://schemas.microsoft.com/office/drawing/2014/main" id="{FC83E1CD-12F9-4587-9F4D-9CCC9CDC8DC9}"/>
              </a:ext>
            </a:extLst>
          </p:cNvPr>
          <p:cNvSpPr txBox="1"/>
          <p:nvPr/>
        </p:nvSpPr>
        <p:spPr>
          <a:xfrm>
            <a:off x="4343400" y="3200400"/>
            <a:ext cx="1752600" cy="381000"/>
          </a:xfrm>
          <a:prstGeom prst="rect">
            <a:avLst/>
          </a:prstGeom>
          <a:noFill/>
        </p:spPr>
        <p:txBody>
          <a:bodyPr wrap="square" rtlCol="0">
            <a:spAutoFit/>
          </a:bodyPr>
          <a:lstStyle/>
          <a:p>
            <a:r>
              <a:rPr lang="en-US" dirty="0"/>
              <a:t>by</a:t>
            </a:r>
            <a:endParaRPr lang="en-IN" dirty="0"/>
          </a:p>
        </p:txBody>
      </p:sp>
      <p:sp>
        <p:nvSpPr>
          <p:cNvPr id="8" name="TextBox 7">
            <a:extLst>
              <a:ext uri="{FF2B5EF4-FFF2-40B4-BE49-F238E27FC236}">
                <a16:creationId xmlns:a16="http://schemas.microsoft.com/office/drawing/2014/main" id="{D2702858-FE1C-4098-98F7-AD4B910030FE}"/>
              </a:ext>
            </a:extLst>
          </p:cNvPr>
          <p:cNvSpPr txBox="1"/>
          <p:nvPr/>
        </p:nvSpPr>
        <p:spPr>
          <a:xfrm>
            <a:off x="381000" y="4174193"/>
            <a:ext cx="8382000" cy="1369606"/>
          </a:xfrm>
          <a:prstGeom prst="rect">
            <a:avLst/>
          </a:prstGeom>
          <a:noFill/>
        </p:spPr>
        <p:txBody>
          <a:bodyPr wrap="square" rtlCol="0">
            <a:spAutoFit/>
          </a:bodyPr>
          <a:lstStyle/>
          <a:p>
            <a:pPr algn="ctr"/>
            <a:r>
              <a:rPr lang="en-US" dirty="0"/>
              <a:t>Dr. Ranjan Kumar</a:t>
            </a:r>
          </a:p>
          <a:p>
            <a:pPr algn="ctr"/>
            <a:r>
              <a:rPr lang="en-US" sz="1100" dirty="0"/>
              <a:t>                    Ph. D ; M Phil ; PGDGC</a:t>
            </a:r>
          </a:p>
          <a:p>
            <a:pPr algn="ctr">
              <a:spcBef>
                <a:spcPts val="0"/>
              </a:spcBef>
            </a:pPr>
            <a:r>
              <a:rPr lang="en-US" dirty="0"/>
              <a:t>Assistant Professor of Psychology</a:t>
            </a:r>
          </a:p>
          <a:p>
            <a:pPr algn="ctr">
              <a:spcBef>
                <a:spcPts val="0"/>
              </a:spcBef>
            </a:pPr>
            <a:r>
              <a:rPr lang="en-US" dirty="0"/>
              <a:t>Ram Ratan Singh College, </a:t>
            </a:r>
            <a:r>
              <a:rPr lang="en-US" dirty="0" err="1"/>
              <a:t>Mokama</a:t>
            </a:r>
            <a:endParaRPr lang="en-US" dirty="0"/>
          </a:p>
          <a:p>
            <a:pPr algn="ctr">
              <a:spcBef>
                <a:spcPts val="0"/>
              </a:spcBef>
            </a:pPr>
            <a:r>
              <a:rPr lang="en-US" dirty="0" err="1"/>
              <a:t>Patliputra</a:t>
            </a:r>
            <a:r>
              <a:rPr lang="en-US" dirty="0"/>
              <a:t> University, Patna</a:t>
            </a:r>
          </a:p>
        </p:txBody>
      </p:sp>
    </p:spTree>
    <p:extLst>
      <p:ext uri="{BB962C8B-B14F-4D97-AF65-F5344CB8AC3E}">
        <p14:creationId xmlns:p14="http://schemas.microsoft.com/office/powerpoint/2010/main" val="408271374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Raymond </a:t>
            </a:r>
            <a:r>
              <a:rPr lang="en-US" dirty="0" err="1"/>
              <a:t>Cattel’s</a:t>
            </a:r>
            <a:r>
              <a:rPr lang="en-US" dirty="0"/>
              <a:t> Fluid and </a:t>
            </a:r>
            <a:r>
              <a:rPr lang="en-US" dirty="0" err="1"/>
              <a:t>Crystallysed</a:t>
            </a:r>
            <a:r>
              <a:rPr lang="en-US" dirty="0"/>
              <a:t> intelligence </a:t>
            </a:r>
          </a:p>
        </p:txBody>
      </p:sp>
      <p:sp>
        <p:nvSpPr>
          <p:cNvPr id="3" name="Content Placeholder 2"/>
          <p:cNvSpPr>
            <a:spLocks noGrp="1"/>
          </p:cNvSpPr>
          <p:nvPr>
            <p:ph sz="quarter" idx="1"/>
          </p:nvPr>
        </p:nvSpPr>
        <p:spPr/>
        <p:txBody>
          <a:bodyPr>
            <a:normAutofit fontScale="85000" lnSpcReduction="20000"/>
          </a:bodyPr>
          <a:lstStyle/>
          <a:p>
            <a:r>
              <a:rPr lang="en-US" sz="3500" dirty="0">
                <a:latin typeface="Times New Roman" pitchFamily="18" charset="0"/>
                <a:cs typeface="Times New Roman" pitchFamily="18" charset="0"/>
              </a:rPr>
              <a:t>Proposed that there are two g factors</a:t>
            </a:r>
          </a:p>
          <a:p>
            <a:r>
              <a:rPr lang="en-US" sz="3500" dirty="0">
                <a:latin typeface="Times New Roman" pitchFamily="18" charset="0"/>
                <a:cs typeface="Times New Roman" pitchFamily="18" charset="0"/>
              </a:rPr>
              <a:t>“</a:t>
            </a:r>
            <a:r>
              <a:rPr lang="en-US" sz="3500" dirty="0" err="1">
                <a:latin typeface="Times New Roman" pitchFamily="18" charset="0"/>
                <a:cs typeface="Times New Roman" pitchFamily="18" charset="0"/>
              </a:rPr>
              <a:t>gf</a:t>
            </a:r>
            <a:r>
              <a:rPr lang="en-US" sz="3500" dirty="0">
                <a:latin typeface="Times New Roman" pitchFamily="18" charset="0"/>
                <a:cs typeface="Times New Roman" pitchFamily="18" charset="0"/>
              </a:rPr>
              <a:t>” for fluid intelligence and “</a:t>
            </a:r>
            <a:r>
              <a:rPr lang="en-US" sz="3500" dirty="0" err="1">
                <a:latin typeface="Times New Roman" pitchFamily="18" charset="0"/>
                <a:cs typeface="Times New Roman" pitchFamily="18" charset="0"/>
              </a:rPr>
              <a:t>gc</a:t>
            </a:r>
            <a:r>
              <a:rPr lang="en-US" sz="3500" dirty="0">
                <a:latin typeface="Times New Roman" pitchFamily="18" charset="0"/>
                <a:cs typeface="Times New Roman" pitchFamily="18" charset="0"/>
              </a:rPr>
              <a:t>” for </a:t>
            </a:r>
            <a:r>
              <a:rPr lang="en-US" sz="3500" dirty="0" err="1">
                <a:latin typeface="Times New Roman" pitchFamily="18" charset="0"/>
                <a:cs typeface="Times New Roman" pitchFamily="18" charset="0"/>
              </a:rPr>
              <a:t>crystallised</a:t>
            </a:r>
            <a:r>
              <a:rPr lang="en-US" sz="3500" dirty="0">
                <a:latin typeface="Times New Roman" pitchFamily="18" charset="0"/>
                <a:cs typeface="Times New Roman" pitchFamily="18" charset="0"/>
              </a:rPr>
              <a:t> intelligence</a:t>
            </a:r>
          </a:p>
          <a:p>
            <a:r>
              <a:rPr lang="en-US" sz="3500" dirty="0">
                <a:latin typeface="Times New Roman" pitchFamily="18" charset="0"/>
                <a:cs typeface="Times New Roman" pitchFamily="18" charset="0"/>
              </a:rPr>
              <a:t>Fluid intelligence includes the ability to think creatively, to reason abstractly, to make inferences from data and to understand relationships </a:t>
            </a:r>
          </a:p>
          <a:p>
            <a:r>
              <a:rPr lang="en-US" sz="3500" dirty="0">
                <a:latin typeface="Times New Roman" pitchFamily="18" charset="0"/>
                <a:cs typeface="Times New Roman" pitchFamily="18" charset="0"/>
              </a:rPr>
              <a:t>Measured by analogy ,working memory, concept formation and classification problems</a:t>
            </a:r>
          </a:p>
          <a:p>
            <a:r>
              <a:rPr lang="en-US" sz="3500" dirty="0">
                <a:latin typeface="Times New Roman" pitchFamily="18" charset="0"/>
                <a:cs typeface="Times New Roman" pitchFamily="18" charset="0"/>
              </a:rPr>
              <a:t>Strongly influenced by heredity </a:t>
            </a:r>
          </a:p>
          <a:p>
            <a:r>
              <a:rPr lang="en-US" sz="3500" dirty="0">
                <a:latin typeface="Times New Roman" pitchFamily="18" charset="0"/>
                <a:cs typeface="Times New Roman" pitchFamily="18" charset="0"/>
              </a:rPr>
              <a:t>Reflects the biological integrity of the CNS</a:t>
            </a:r>
          </a:p>
          <a:p>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sz="quarter" idx="1"/>
          </p:nvPr>
        </p:nvSpPr>
        <p:spPr/>
        <p:txBody>
          <a:bodyPr>
            <a:noAutofit/>
          </a:bodyPr>
          <a:lstStyle/>
          <a:p>
            <a:r>
              <a:rPr lang="en-US" sz="2400" dirty="0">
                <a:latin typeface="Times New Roman" pitchFamily="18" charset="0"/>
                <a:cs typeface="Times New Roman" pitchFamily="18" charset="0"/>
              </a:rPr>
              <a:t>Crystallized intelligence includes what a person learns and retains from experience and is strongly influenced by environment</a:t>
            </a:r>
          </a:p>
          <a:p>
            <a:r>
              <a:rPr lang="en-US" sz="2400" dirty="0">
                <a:latin typeface="Times New Roman" pitchFamily="18" charset="0"/>
                <a:cs typeface="Times New Roman" pitchFamily="18" charset="0"/>
              </a:rPr>
              <a:t>Reflects the influence of formal education and acculturation</a:t>
            </a:r>
          </a:p>
          <a:p>
            <a:r>
              <a:rPr lang="en-US" sz="2400" dirty="0">
                <a:latin typeface="Times New Roman" pitchFamily="18" charset="0"/>
                <a:cs typeface="Times New Roman" pitchFamily="18" charset="0"/>
              </a:rPr>
              <a:t>Tests of vocabulary and general information  and academic achievement can be used to measure “g c”</a:t>
            </a:r>
          </a:p>
          <a:p>
            <a:r>
              <a:rPr lang="en-US" sz="2400" dirty="0">
                <a:latin typeface="Times New Roman" pitchFamily="18" charset="0"/>
                <a:cs typeface="Times New Roman" pitchFamily="18" charset="0"/>
              </a:rPr>
              <a:t>Fluid intelligence  peaks in young adolescence and young adulthood and declines at an early age than </a:t>
            </a:r>
            <a:r>
              <a:rPr lang="en-US" sz="2400" dirty="0" err="1">
                <a:latin typeface="Times New Roman" pitchFamily="18" charset="0"/>
                <a:cs typeface="Times New Roman" pitchFamily="18" charset="0"/>
              </a:rPr>
              <a:t>crystallised</a:t>
            </a:r>
            <a:r>
              <a:rPr lang="en-US" sz="2400" dirty="0">
                <a:latin typeface="Times New Roman" pitchFamily="18" charset="0"/>
                <a:cs typeface="Times New Roman" pitchFamily="18" charset="0"/>
              </a:rPr>
              <a:t> intelligence </a:t>
            </a:r>
          </a:p>
          <a:p>
            <a:r>
              <a:rPr lang="en-US" sz="2400" dirty="0">
                <a:latin typeface="Times New Roman" pitchFamily="18" charset="0"/>
                <a:cs typeface="Times New Roman" pitchFamily="18" charset="0"/>
              </a:rPr>
              <a:t>“</a:t>
            </a:r>
            <a:r>
              <a:rPr lang="en-US" sz="2400" dirty="0" err="1">
                <a:latin typeface="Times New Roman" pitchFamily="18" charset="0"/>
                <a:cs typeface="Times New Roman" pitchFamily="18" charset="0"/>
              </a:rPr>
              <a:t>gc”can</a:t>
            </a:r>
            <a:r>
              <a:rPr lang="en-US" sz="2400" dirty="0">
                <a:latin typeface="Times New Roman" pitchFamily="18" charset="0"/>
                <a:cs typeface="Times New Roman" pitchFamily="18" charset="0"/>
              </a:rPr>
              <a:t> be increased throughout the lifespan via formal education , personal reading and </a:t>
            </a:r>
            <a:r>
              <a:rPr lang="en-US" sz="2400" dirty="0" err="1">
                <a:latin typeface="Times New Roman" pitchFamily="18" charset="0"/>
                <a:cs typeface="Times New Roman" pitchFamily="18" charset="0"/>
              </a:rPr>
              <a:t>socialisation</a:t>
            </a:r>
            <a:r>
              <a:rPr lang="en-US" sz="2400" dirty="0">
                <a:latin typeface="Times New Roman" pitchFamily="18" charset="0"/>
                <a:cs typeface="Times New Roman" pitchFamily="18" charset="0"/>
              </a:rPr>
              <a:t>  </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Intelligence testing in retrospect</a:t>
            </a:r>
          </a:p>
        </p:txBody>
      </p:sp>
      <p:sp>
        <p:nvSpPr>
          <p:cNvPr id="3" name="Content Placeholder 2"/>
          <p:cNvSpPr>
            <a:spLocks noGrp="1"/>
          </p:cNvSpPr>
          <p:nvPr>
            <p:ph sz="quarter" idx="1"/>
          </p:nvPr>
        </p:nvSpPr>
        <p:spPr/>
        <p:txBody>
          <a:bodyPr>
            <a:normAutofit fontScale="92500"/>
          </a:bodyPr>
          <a:lstStyle/>
          <a:p>
            <a:r>
              <a:rPr lang="en-US" sz="3200" dirty="0"/>
              <a:t>British scientist </a:t>
            </a:r>
            <a:r>
              <a:rPr lang="en-US" sz="3200" b="1" i="1" dirty="0"/>
              <a:t>Sir Francis Galton </a:t>
            </a:r>
            <a:r>
              <a:rPr lang="en-US" sz="3200" dirty="0"/>
              <a:t>establishes first anthropometric lab  in 1884 to measure intelligence (head circumference, reaction time strength and movement, visual discrimination, breathing capacity)</a:t>
            </a:r>
          </a:p>
          <a:p>
            <a:r>
              <a:rPr lang="en-US" sz="3200" dirty="0"/>
              <a:t>Father of mental testing</a:t>
            </a:r>
          </a:p>
          <a:p>
            <a:r>
              <a:rPr lang="en-US" sz="3200" dirty="0"/>
              <a:t>James </a:t>
            </a:r>
            <a:r>
              <a:rPr lang="en-US" sz="3200" dirty="0" err="1"/>
              <a:t>McKeen</a:t>
            </a:r>
            <a:r>
              <a:rPr lang="en-US" sz="3200" dirty="0"/>
              <a:t> </a:t>
            </a:r>
            <a:r>
              <a:rPr lang="en-US" sz="3200" dirty="0" err="1"/>
              <a:t>Cattell</a:t>
            </a:r>
            <a:r>
              <a:rPr lang="en-US" sz="3200" dirty="0"/>
              <a:t> coined the term</a:t>
            </a:r>
            <a:r>
              <a:rPr lang="en-US" sz="3200" b="1" i="1" dirty="0"/>
              <a:t> mental test</a:t>
            </a:r>
          </a:p>
          <a:p>
            <a:r>
              <a:rPr lang="en-US" sz="3200" b="1" i="1" dirty="0"/>
              <a:t>Both reduced intelligence to sensory , perceptual and motor processes</a:t>
            </a:r>
          </a:p>
          <a:p>
            <a:endParaRPr lang="en-US" b="1" i="1"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sz="quarter" idx="1"/>
          </p:nvPr>
        </p:nvSpPr>
        <p:spPr/>
        <p:txBody>
          <a:bodyPr>
            <a:noAutofit/>
          </a:bodyPr>
          <a:lstStyle/>
          <a:p>
            <a:r>
              <a:rPr lang="en-US" sz="2800" dirty="0"/>
              <a:t>First systematic  attempt by Alfred </a:t>
            </a:r>
            <a:r>
              <a:rPr lang="en-US" sz="2800" dirty="0" err="1"/>
              <a:t>Binet</a:t>
            </a:r>
            <a:r>
              <a:rPr lang="en-US" sz="2800" dirty="0"/>
              <a:t>  and his student T Simon in 1904</a:t>
            </a:r>
          </a:p>
          <a:p>
            <a:r>
              <a:rPr lang="en-US" sz="2800" dirty="0"/>
              <a:t>First test of intelligence consisting of 30 items  came out in 1905 to identify children with special needs(</a:t>
            </a:r>
            <a:r>
              <a:rPr lang="en-US" sz="2800" dirty="0" err="1"/>
              <a:t>Binet</a:t>
            </a:r>
            <a:r>
              <a:rPr lang="en-US" sz="2800" dirty="0"/>
              <a:t>-Simon test)</a:t>
            </a:r>
          </a:p>
          <a:p>
            <a:r>
              <a:rPr lang="en-US" sz="2800" dirty="0"/>
              <a:t>Items ranged from the ability to touch one’s ear when asked, to draw designs from memory and define abstract concepts.</a:t>
            </a:r>
          </a:p>
          <a:p>
            <a:r>
              <a:rPr lang="en-US" sz="2800" b="1" i="1" dirty="0"/>
              <a:t>Core of intelligence consists of more complex mental processes such as memory, imagery, comprehension and judgment</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lstStyle/>
          <a:p>
            <a:r>
              <a:rPr lang="en-US" sz="3600" dirty="0">
                <a:latin typeface="Times New Roman" pitchFamily="18" charset="0"/>
                <a:cs typeface="Times New Roman" pitchFamily="18" charset="0"/>
              </a:rPr>
              <a:t>The </a:t>
            </a:r>
            <a:r>
              <a:rPr lang="en-US" sz="3600" dirty="0" err="1">
                <a:latin typeface="Times New Roman" pitchFamily="18" charset="0"/>
                <a:cs typeface="Times New Roman" pitchFamily="18" charset="0"/>
              </a:rPr>
              <a:t>Binet</a:t>
            </a:r>
            <a:r>
              <a:rPr lang="en-US" sz="3600" dirty="0">
                <a:latin typeface="Times New Roman" pitchFamily="18" charset="0"/>
                <a:cs typeface="Times New Roman" pitchFamily="18" charset="0"/>
              </a:rPr>
              <a:t>-Simon test was revised and expanded in 1908 where he introduced the concept of </a:t>
            </a:r>
            <a:r>
              <a:rPr lang="en-US" sz="3600" b="1" i="1" dirty="0">
                <a:latin typeface="Times New Roman" pitchFamily="18" charset="0"/>
                <a:cs typeface="Times New Roman" pitchFamily="18" charset="0"/>
              </a:rPr>
              <a:t>mental age </a:t>
            </a:r>
          </a:p>
          <a:p>
            <a:r>
              <a:rPr lang="en-US" sz="3600" dirty="0">
                <a:latin typeface="Times New Roman" pitchFamily="18" charset="0"/>
                <a:cs typeface="Times New Roman" pitchFamily="18" charset="0"/>
              </a:rPr>
              <a:t>Another version came out in 1911</a:t>
            </a:r>
          </a:p>
          <a:p>
            <a:r>
              <a:rPr lang="en-US" sz="3600" dirty="0">
                <a:latin typeface="Times New Roman" pitchFamily="18" charset="0"/>
                <a:cs typeface="Times New Roman" pitchFamily="18" charset="0"/>
              </a:rPr>
              <a:t>William Stern introduced the concept of </a:t>
            </a:r>
            <a:r>
              <a:rPr lang="en-US" sz="3600" b="1" i="1" dirty="0">
                <a:latin typeface="Times New Roman" pitchFamily="18" charset="0"/>
                <a:cs typeface="Times New Roman" pitchFamily="18" charset="0"/>
              </a:rPr>
              <a:t>mental quotient </a:t>
            </a:r>
            <a:r>
              <a:rPr lang="en-US" sz="3600" dirty="0">
                <a:latin typeface="Times New Roman" pitchFamily="18" charset="0"/>
                <a:cs typeface="Times New Roman" pitchFamily="18" charset="0"/>
              </a:rPr>
              <a:t>in 1912(MA/CA)</a:t>
            </a:r>
          </a:p>
          <a:p>
            <a:pPr>
              <a:buNone/>
            </a:pPr>
            <a:endParaRPr lang="en-US" dirty="0"/>
          </a:p>
          <a:p>
            <a:endParaRPr lang="en-US" dirty="0"/>
          </a:p>
          <a:p>
            <a:endParaRPr lang="en-US" b="1" i="1"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normAutofit/>
          </a:bodyPr>
          <a:lstStyle/>
          <a:p>
            <a:r>
              <a:rPr lang="en-US" dirty="0"/>
              <a:t>First US intelligence test introduced by </a:t>
            </a:r>
            <a:r>
              <a:rPr lang="en-US" b="1" dirty="0"/>
              <a:t>Lewis </a:t>
            </a:r>
            <a:r>
              <a:rPr lang="en-US" b="1" dirty="0" err="1"/>
              <a:t>Terman</a:t>
            </a:r>
            <a:r>
              <a:rPr lang="en-US" b="1" dirty="0"/>
              <a:t> </a:t>
            </a:r>
            <a:r>
              <a:rPr lang="en-US" dirty="0"/>
              <a:t>in 1916</a:t>
            </a:r>
          </a:p>
          <a:p>
            <a:r>
              <a:rPr lang="en-US" dirty="0"/>
              <a:t>Revision of </a:t>
            </a:r>
            <a:r>
              <a:rPr lang="en-US" dirty="0" err="1"/>
              <a:t>Binet</a:t>
            </a:r>
            <a:r>
              <a:rPr lang="en-US" dirty="0"/>
              <a:t>-Simon test at Stanford University</a:t>
            </a:r>
          </a:p>
          <a:p>
            <a:r>
              <a:rPr lang="en-US" dirty="0"/>
              <a:t>Stanford-</a:t>
            </a:r>
            <a:r>
              <a:rPr lang="en-US" dirty="0" err="1"/>
              <a:t>Binet</a:t>
            </a:r>
            <a:r>
              <a:rPr lang="en-US" dirty="0"/>
              <a:t> test </a:t>
            </a:r>
          </a:p>
          <a:p>
            <a:r>
              <a:rPr lang="en-US" dirty="0"/>
              <a:t>Currently  4</a:t>
            </a:r>
            <a:r>
              <a:rPr lang="en-US" baseline="30000" dirty="0"/>
              <a:t>th</a:t>
            </a:r>
            <a:r>
              <a:rPr lang="en-US" dirty="0"/>
              <a:t>  revision of SB test  in use </a:t>
            </a:r>
          </a:p>
          <a:p>
            <a:r>
              <a:rPr lang="en-US" b="1" dirty="0"/>
              <a:t>Converted MQ to intelligence quotient (MA/CA x100)</a:t>
            </a:r>
          </a:p>
          <a:p>
            <a:endParaRPr lang="en-US" dirty="0"/>
          </a:p>
          <a:p>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a:xfrm>
            <a:off x="457200" y="304800"/>
            <a:ext cx="8077200" cy="5592763"/>
          </a:xfrm>
        </p:spPr>
        <p:txBody>
          <a:bodyPr/>
          <a:lstStyle/>
          <a:p>
            <a:pPr>
              <a:buNone/>
            </a:pPr>
            <a:r>
              <a:rPr lang="en-US" dirty="0"/>
              <a:t>                       1916 Stanford-</a:t>
            </a:r>
            <a:r>
              <a:rPr lang="en-US" dirty="0" err="1"/>
              <a:t>Binet</a:t>
            </a:r>
            <a:br>
              <a:rPr lang="en-US" dirty="0"/>
            </a:br>
            <a:r>
              <a:rPr lang="en-US" dirty="0"/>
              <a:t>                Sample Items for 12 yr olds</a:t>
            </a:r>
          </a:p>
        </p:txBody>
      </p:sp>
      <p:sp>
        <p:nvSpPr>
          <p:cNvPr id="4" name="Rectangle 4"/>
          <p:cNvSpPr>
            <a:spLocks noChangeArrowheads="1"/>
          </p:cNvSpPr>
          <p:nvPr/>
        </p:nvSpPr>
        <p:spPr bwMode="auto">
          <a:xfrm>
            <a:off x="228600" y="1981200"/>
            <a:ext cx="2133600" cy="1752600"/>
          </a:xfrm>
          <a:prstGeom prst="rect">
            <a:avLst/>
          </a:prstGeom>
          <a:noFill/>
          <a:ln w="9525">
            <a:solidFill>
              <a:schemeClr val="tx1"/>
            </a:solidFill>
            <a:miter lim="800000"/>
            <a:headEnd/>
            <a:tailEnd/>
          </a:ln>
        </p:spPr>
        <p:txBody>
          <a:bodyPr/>
          <a:lstStyle/>
          <a:p>
            <a:pPr marL="533400" indent="-533400">
              <a:lnSpc>
                <a:spcPct val="90000"/>
              </a:lnSpc>
              <a:spcBef>
                <a:spcPct val="20000"/>
              </a:spcBef>
              <a:buFontTx/>
              <a:buAutoNum type="arabicPeriod"/>
            </a:pPr>
            <a:r>
              <a:rPr lang="en-US" b="1"/>
              <a:t>Orange.</a:t>
            </a:r>
            <a:r>
              <a:rPr lang="en-US"/>
              <a:t> </a:t>
            </a:r>
          </a:p>
          <a:p>
            <a:pPr marL="533400" indent="-533400">
              <a:lnSpc>
                <a:spcPct val="90000"/>
              </a:lnSpc>
              <a:spcBef>
                <a:spcPct val="20000"/>
              </a:spcBef>
            </a:pPr>
            <a:r>
              <a:rPr lang="en-US" b="1"/>
              <a:t>45.</a:t>
            </a:r>
            <a:r>
              <a:rPr lang="en-US"/>
              <a:t> </a:t>
            </a:r>
            <a:r>
              <a:rPr lang="en-US" b="1"/>
              <a:t>Sportive.</a:t>
            </a:r>
            <a:r>
              <a:rPr lang="en-US"/>
              <a:t> </a:t>
            </a:r>
          </a:p>
          <a:p>
            <a:pPr marL="533400" indent="-533400">
              <a:lnSpc>
                <a:spcPct val="90000"/>
              </a:lnSpc>
              <a:spcBef>
                <a:spcPct val="20000"/>
              </a:spcBef>
            </a:pPr>
            <a:r>
              <a:rPr lang="en-US" b="1"/>
              <a:t>80.</a:t>
            </a:r>
            <a:r>
              <a:rPr lang="en-US"/>
              <a:t> </a:t>
            </a:r>
            <a:r>
              <a:rPr lang="en-US" b="1"/>
              <a:t>Exaltation.</a:t>
            </a:r>
            <a:r>
              <a:rPr lang="en-US"/>
              <a:t> </a:t>
            </a:r>
          </a:p>
          <a:p>
            <a:pPr marL="533400" indent="-533400">
              <a:lnSpc>
                <a:spcPct val="90000"/>
              </a:lnSpc>
              <a:spcBef>
                <a:spcPct val="20000"/>
              </a:spcBef>
            </a:pPr>
            <a:r>
              <a:rPr lang="en-US" b="1"/>
              <a:t>92. Theosophy</a:t>
            </a:r>
            <a:endParaRPr lang="en-US" sz="2000" i="1"/>
          </a:p>
        </p:txBody>
      </p:sp>
      <p:sp>
        <p:nvSpPr>
          <p:cNvPr id="5" name="Rectangle 6"/>
          <p:cNvSpPr>
            <a:spLocks noChangeArrowheads="1"/>
          </p:cNvSpPr>
          <p:nvPr/>
        </p:nvSpPr>
        <p:spPr bwMode="auto">
          <a:xfrm>
            <a:off x="7315200" y="5334000"/>
            <a:ext cx="1295400" cy="1320800"/>
          </a:xfrm>
          <a:prstGeom prst="rect">
            <a:avLst/>
          </a:prstGeom>
          <a:noFill/>
          <a:ln w="9525">
            <a:solidFill>
              <a:schemeClr val="tx1"/>
            </a:solidFill>
            <a:miter lim="800000"/>
            <a:headEnd/>
            <a:tailEnd/>
          </a:ln>
        </p:spPr>
        <p:txBody>
          <a:bodyPr>
            <a:spAutoFit/>
          </a:bodyPr>
          <a:lstStyle/>
          <a:p>
            <a:pPr>
              <a:spcBef>
                <a:spcPct val="50000"/>
              </a:spcBef>
            </a:pPr>
            <a:r>
              <a:rPr lang="en-US" sz="2000" b="1"/>
              <a:t>3-1-8-7-9 </a:t>
            </a:r>
          </a:p>
          <a:p>
            <a:pPr>
              <a:spcBef>
                <a:spcPct val="50000"/>
              </a:spcBef>
            </a:pPr>
            <a:r>
              <a:rPr lang="en-US" sz="2000" b="1"/>
              <a:t>6-9-4-8-2</a:t>
            </a:r>
          </a:p>
          <a:p>
            <a:pPr>
              <a:spcBef>
                <a:spcPct val="50000"/>
              </a:spcBef>
            </a:pPr>
            <a:r>
              <a:rPr lang="en-US" sz="2000" b="1"/>
              <a:t>5-2-9-6-1</a:t>
            </a:r>
          </a:p>
        </p:txBody>
      </p:sp>
      <p:sp>
        <p:nvSpPr>
          <p:cNvPr id="6" name="Text Box 7"/>
          <p:cNvSpPr txBox="1">
            <a:spLocks noChangeArrowheads="1"/>
          </p:cNvSpPr>
          <p:nvPr/>
        </p:nvSpPr>
        <p:spPr bwMode="auto">
          <a:xfrm>
            <a:off x="228600" y="1524000"/>
            <a:ext cx="1717675" cy="466725"/>
          </a:xfrm>
          <a:prstGeom prst="rect">
            <a:avLst/>
          </a:prstGeom>
          <a:solidFill>
            <a:srgbClr val="00FFFF"/>
          </a:solidFill>
          <a:ln w="9525">
            <a:solidFill>
              <a:schemeClr val="tx1"/>
            </a:solidFill>
            <a:miter lim="800000"/>
            <a:headEnd/>
            <a:tailEnd/>
          </a:ln>
        </p:spPr>
        <p:txBody>
          <a:bodyPr wrap="none">
            <a:spAutoFit/>
          </a:bodyPr>
          <a:lstStyle/>
          <a:p>
            <a:r>
              <a:rPr lang="en-US" b="1">
                <a:solidFill>
                  <a:srgbClr val="0000FF"/>
                </a:solidFill>
              </a:rPr>
              <a:t>Vocabulary</a:t>
            </a:r>
          </a:p>
        </p:txBody>
      </p:sp>
      <p:sp>
        <p:nvSpPr>
          <p:cNvPr id="7" name="Text Box 8"/>
          <p:cNvSpPr txBox="1">
            <a:spLocks noChangeArrowheads="1"/>
          </p:cNvSpPr>
          <p:nvPr/>
        </p:nvSpPr>
        <p:spPr bwMode="auto">
          <a:xfrm>
            <a:off x="6477000" y="1752600"/>
            <a:ext cx="1512888" cy="466725"/>
          </a:xfrm>
          <a:prstGeom prst="rect">
            <a:avLst/>
          </a:prstGeom>
          <a:solidFill>
            <a:srgbClr val="00FFFF"/>
          </a:solidFill>
          <a:ln w="9525">
            <a:solidFill>
              <a:schemeClr val="tx1"/>
            </a:solidFill>
            <a:miter lim="800000"/>
            <a:headEnd/>
            <a:tailEnd/>
          </a:ln>
        </p:spPr>
        <p:txBody>
          <a:bodyPr wrap="none">
            <a:spAutoFit/>
          </a:bodyPr>
          <a:lstStyle/>
          <a:p>
            <a:r>
              <a:rPr lang="en-US" b="1">
                <a:solidFill>
                  <a:srgbClr val="0000FF"/>
                </a:solidFill>
              </a:rPr>
              <a:t>Grammar</a:t>
            </a:r>
          </a:p>
        </p:txBody>
      </p:sp>
      <p:sp>
        <p:nvSpPr>
          <p:cNvPr id="8" name="Text Box 9"/>
          <p:cNvSpPr txBox="1">
            <a:spLocks noChangeArrowheads="1"/>
          </p:cNvSpPr>
          <p:nvPr/>
        </p:nvSpPr>
        <p:spPr bwMode="auto">
          <a:xfrm>
            <a:off x="7239000" y="4876800"/>
            <a:ext cx="1309688" cy="466725"/>
          </a:xfrm>
          <a:prstGeom prst="rect">
            <a:avLst/>
          </a:prstGeom>
          <a:solidFill>
            <a:srgbClr val="00FFFF"/>
          </a:solidFill>
          <a:ln w="9525">
            <a:solidFill>
              <a:schemeClr val="tx1"/>
            </a:solidFill>
            <a:miter lim="800000"/>
            <a:headEnd/>
            <a:tailEnd/>
          </a:ln>
        </p:spPr>
        <p:txBody>
          <a:bodyPr wrap="none">
            <a:spAutoFit/>
          </a:bodyPr>
          <a:lstStyle/>
          <a:p>
            <a:r>
              <a:rPr lang="en-US" b="1">
                <a:solidFill>
                  <a:srgbClr val="0000FF"/>
                </a:solidFill>
              </a:rPr>
              <a:t>Memory</a:t>
            </a:r>
          </a:p>
        </p:txBody>
      </p:sp>
      <p:sp>
        <p:nvSpPr>
          <p:cNvPr id="9" name="Rectangle 10"/>
          <p:cNvSpPr>
            <a:spLocks noChangeArrowheads="1"/>
          </p:cNvSpPr>
          <p:nvPr/>
        </p:nvSpPr>
        <p:spPr bwMode="auto">
          <a:xfrm>
            <a:off x="2819400" y="4953000"/>
            <a:ext cx="3810000" cy="1562100"/>
          </a:xfrm>
          <a:prstGeom prst="rect">
            <a:avLst/>
          </a:prstGeom>
          <a:noFill/>
          <a:ln w="9525">
            <a:solidFill>
              <a:schemeClr val="tx1"/>
            </a:solidFill>
            <a:miter lim="800000"/>
            <a:headEnd/>
            <a:tailEnd/>
          </a:ln>
        </p:spPr>
        <p:txBody>
          <a:bodyPr>
            <a:spAutoFit/>
          </a:bodyPr>
          <a:lstStyle/>
          <a:p>
            <a:pPr>
              <a:spcBef>
                <a:spcPct val="50000"/>
              </a:spcBef>
              <a:buFontTx/>
              <a:buChar char="•"/>
            </a:pPr>
            <a:r>
              <a:rPr lang="en-US" b="1"/>
              <a:t> Snake, cow, sparrow</a:t>
            </a:r>
          </a:p>
          <a:p>
            <a:pPr>
              <a:spcBef>
                <a:spcPct val="50000"/>
              </a:spcBef>
              <a:buFontTx/>
              <a:buChar char="•"/>
            </a:pPr>
            <a:r>
              <a:rPr lang="en-US" b="1"/>
              <a:t> Book, teacher, newspaper</a:t>
            </a:r>
          </a:p>
          <a:p>
            <a:pPr>
              <a:spcBef>
                <a:spcPct val="50000"/>
              </a:spcBef>
              <a:buFontTx/>
              <a:buChar char="•"/>
            </a:pPr>
            <a:r>
              <a:rPr lang="en-US" b="1"/>
              <a:t> Wool, cotton, leather</a:t>
            </a:r>
            <a:r>
              <a:rPr lang="en-US"/>
              <a:t> </a:t>
            </a:r>
          </a:p>
        </p:txBody>
      </p:sp>
      <p:sp>
        <p:nvSpPr>
          <p:cNvPr id="10" name="Text Box 11"/>
          <p:cNvSpPr txBox="1">
            <a:spLocks noChangeArrowheads="1"/>
          </p:cNvSpPr>
          <p:nvPr/>
        </p:nvSpPr>
        <p:spPr bwMode="auto">
          <a:xfrm>
            <a:off x="2971800" y="4495800"/>
            <a:ext cx="1681163" cy="466725"/>
          </a:xfrm>
          <a:prstGeom prst="rect">
            <a:avLst/>
          </a:prstGeom>
          <a:solidFill>
            <a:srgbClr val="00FFFF"/>
          </a:solidFill>
          <a:ln w="9525">
            <a:solidFill>
              <a:schemeClr val="tx1"/>
            </a:solidFill>
            <a:miter lim="800000"/>
            <a:headEnd/>
            <a:tailEnd/>
          </a:ln>
        </p:spPr>
        <p:txBody>
          <a:bodyPr>
            <a:spAutoFit/>
          </a:bodyPr>
          <a:lstStyle/>
          <a:p>
            <a:r>
              <a:rPr lang="en-US" b="1">
                <a:solidFill>
                  <a:srgbClr val="0000FF"/>
                </a:solidFill>
              </a:rPr>
              <a:t>Similarities</a:t>
            </a:r>
          </a:p>
        </p:txBody>
      </p:sp>
      <p:pic>
        <p:nvPicPr>
          <p:cNvPr id="11" name="Picture 12" descr="H:\Images\iqscene.jpg"/>
          <p:cNvPicPr>
            <a:picLocks noChangeAspect="1" noChangeArrowheads="1"/>
          </p:cNvPicPr>
          <p:nvPr/>
        </p:nvPicPr>
        <p:blipFill>
          <a:blip r:embed="rId2" cstate="print"/>
          <a:srcRect/>
          <a:stretch>
            <a:fillRect/>
          </a:stretch>
        </p:blipFill>
        <p:spPr bwMode="auto">
          <a:xfrm>
            <a:off x="304800" y="4572000"/>
            <a:ext cx="1879600" cy="2052638"/>
          </a:xfrm>
          <a:prstGeom prst="rect">
            <a:avLst/>
          </a:prstGeom>
          <a:noFill/>
          <a:ln w="9525">
            <a:solidFill>
              <a:schemeClr val="tx1"/>
            </a:solidFill>
            <a:miter lim="800000"/>
            <a:headEnd/>
            <a:tailEnd/>
          </a:ln>
        </p:spPr>
      </p:pic>
      <p:sp>
        <p:nvSpPr>
          <p:cNvPr id="12" name="Text Box 13"/>
          <p:cNvSpPr txBox="1">
            <a:spLocks noChangeArrowheads="1"/>
          </p:cNvSpPr>
          <p:nvPr/>
        </p:nvSpPr>
        <p:spPr bwMode="auto">
          <a:xfrm>
            <a:off x="228600" y="4114800"/>
            <a:ext cx="2057400" cy="466725"/>
          </a:xfrm>
          <a:prstGeom prst="rect">
            <a:avLst/>
          </a:prstGeom>
          <a:solidFill>
            <a:srgbClr val="00FFFF"/>
          </a:solidFill>
          <a:ln w="9525">
            <a:solidFill>
              <a:schemeClr val="tx1"/>
            </a:solidFill>
            <a:miter lim="800000"/>
            <a:headEnd/>
            <a:tailEnd/>
          </a:ln>
        </p:spPr>
        <p:txBody>
          <a:bodyPr>
            <a:spAutoFit/>
          </a:bodyPr>
          <a:lstStyle/>
          <a:p>
            <a:r>
              <a:rPr lang="en-US" b="1">
                <a:solidFill>
                  <a:srgbClr val="0000FF"/>
                </a:solidFill>
              </a:rPr>
              <a:t>Interpretation</a:t>
            </a:r>
          </a:p>
        </p:txBody>
      </p:sp>
      <p:sp>
        <p:nvSpPr>
          <p:cNvPr id="13" name="Oval 21"/>
          <p:cNvSpPr>
            <a:spLocks noChangeArrowheads="1"/>
          </p:cNvSpPr>
          <p:nvPr/>
        </p:nvSpPr>
        <p:spPr bwMode="auto">
          <a:xfrm>
            <a:off x="2798763" y="2273300"/>
            <a:ext cx="1752600" cy="1600200"/>
          </a:xfrm>
          <a:prstGeom prst="ellipse">
            <a:avLst/>
          </a:prstGeom>
          <a:noFill/>
          <a:ln w="57150">
            <a:solidFill>
              <a:schemeClr val="tx1"/>
            </a:solidFill>
            <a:round/>
            <a:headEnd/>
            <a:tailEnd/>
          </a:ln>
        </p:spPr>
        <p:txBody>
          <a:bodyPr wrap="none" anchor="ctr"/>
          <a:lstStyle/>
          <a:p>
            <a:endParaRPr lang="en-IN"/>
          </a:p>
        </p:txBody>
      </p:sp>
      <p:sp>
        <p:nvSpPr>
          <p:cNvPr id="14" name="Rectangle 22"/>
          <p:cNvSpPr>
            <a:spLocks noChangeArrowheads="1"/>
          </p:cNvSpPr>
          <p:nvPr/>
        </p:nvSpPr>
        <p:spPr bwMode="auto">
          <a:xfrm>
            <a:off x="4398963" y="2882900"/>
            <a:ext cx="228600" cy="304800"/>
          </a:xfrm>
          <a:prstGeom prst="rect">
            <a:avLst/>
          </a:prstGeom>
          <a:solidFill>
            <a:schemeClr val="bg1"/>
          </a:solidFill>
          <a:ln w="9525">
            <a:noFill/>
            <a:miter lim="800000"/>
            <a:headEnd/>
            <a:tailEnd/>
          </a:ln>
        </p:spPr>
        <p:txBody>
          <a:bodyPr wrap="none" anchor="ctr"/>
          <a:lstStyle/>
          <a:p>
            <a:endParaRPr lang="en-IN"/>
          </a:p>
        </p:txBody>
      </p:sp>
      <p:sp>
        <p:nvSpPr>
          <p:cNvPr id="15" name="Freeform 23"/>
          <p:cNvSpPr>
            <a:spLocks/>
          </p:cNvSpPr>
          <p:nvPr/>
        </p:nvSpPr>
        <p:spPr bwMode="auto">
          <a:xfrm>
            <a:off x="2895600" y="2362200"/>
            <a:ext cx="1481138" cy="1358900"/>
          </a:xfrm>
          <a:custGeom>
            <a:avLst/>
            <a:gdLst>
              <a:gd name="T0" fmla="*/ 911 w 933"/>
              <a:gd name="T1" fmla="*/ 652 h 856"/>
              <a:gd name="T2" fmla="*/ 827 w 933"/>
              <a:gd name="T3" fmla="*/ 748 h 856"/>
              <a:gd name="T4" fmla="*/ 803 w 933"/>
              <a:gd name="T5" fmla="*/ 784 h 856"/>
              <a:gd name="T6" fmla="*/ 767 w 933"/>
              <a:gd name="T7" fmla="*/ 796 h 856"/>
              <a:gd name="T8" fmla="*/ 731 w 933"/>
              <a:gd name="T9" fmla="*/ 820 h 856"/>
              <a:gd name="T10" fmla="*/ 611 w 933"/>
              <a:gd name="T11" fmla="*/ 856 h 856"/>
              <a:gd name="T12" fmla="*/ 383 w 933"/>
              <a:gd name="T13" fmla="*/ 844 h 856"/>
              <a:gd name="T14" fmla="*/ 239 w 933"/>
              <a:gd name="T15" fmla="*/ 736 h 856"/>
              <a:gd name="T16" fmla="*/ 179 w 933"/>
              <a:gd name="T17" fmla="*/ 676 h 856"/>
              <a:gd name="T18" fmla="*/ 59 w 933"/>
              <a:gd name="T19" fmla="*/ 520 h 856"/>
              <a:gd name="T20" fmla="*/ 167 w 933"/>
              <a:gd name="T21" fmla="*/ 136 h 856"/>
              <a:gd name="T22" fmla="*/ 275 w 933"/>
              <a:gd name="T23" fmla="*/ 64 h 856"/>
              <a:gd name="T24" fmla="*/ 347 w 933"/>
              <a:gd name="T25" fmla="*/ 40 h 856"/>
              <a:gd name="T26" fmla="*/ 383 w 933"/>
              <a:gd name="T27" fmla="*/ 28 h 856"/>
              <a:gd name="T28" fmla="*/ 635 w 933"/>
              <a:gd name="T29" fmla="*/ 52 h 856"/>
              <a:gd name="T30" fmla="*/ 851 w 933"/>
              <a:gd name="T31" fmla="*/ 244 h 856"/>
              <a:gd name="T32" fmla="*/ 899 w 933"/>
              <a:gd name="T33" fmla="*/ 316 h 856"/>
              <a:gd name="T34" fmla="*/ 923 w 933"/>
              <a:gd name="T35" fmla="*/ 388 h 856"/>
              <a:gd name="T36" fmla="*/ 839 w 933"/>
              <a:gd name="T37" fmla="*/ 652 h 856"/>
              <a:gd name="T38" fmla="*/ 743 w 933"/>
              <a:gd name="T39" fmla="*/ 712 h 856"/>
              <a:gd name="T40" fmla="*/ 707 w 933"/>
              <a:gd name="T41" fmla="*/ 724 h 856"/>
              <a:gd name="T42" fmla="*/ 407 w 933"/>
              <a:gd name="T43" fmla="*/ 688 h 856"/>
              <a:gd name="T44" fmla="*/ 371 w 933"/>
              <a:gd name="T45" fmla="*/ 664 h 856"/>
              <a:gd name="T46" fmla="*/ 335 w 933"/>
              <a:gd name="T47" fmla="*/ 652 h 856"/>
              <a:gd name="T48" fmla="*/ 311 w 933"/>
              <a:gd name="T49" fmla="*/ 616 h 856"/>
              <a:gd name="T50" fmla="*/ 227 w 933"/>
              <a:gd name="T51" fmla="*/ 508 h 856"/>
              <a:gd name="T52" fmla="*/ 203 w 933"/>
              <a:gd name="T53" fmla="*/ 472 h 856"/>
              <a:gd name="T54" fmla="*/ 179 w 933"/>
              <a:gd name="T55" fmla="*/ 436 h 856"/>
              <a:gd name="T56" fmla="*/ 191 w 933"/>
              <a:gd name="T57" fmla="*/ 196 h 856"/>
              <a:gd name="T58" fmla="*/ 299 w 933"/>
              <a:gd name="T59" fmla="*/ 148 h 856"/>
              <a:gd name="T60" fmla="*/ 575 w 933"/>
              <a:gd name="T61" fmla="*/ 184 h 856"/>
              <a:gd name="T62" fmla="*/ 755 w 933"/>
              <a:gd name="T63" fmla="*/ 328 h 856"/>
              <a:gd name="T64" fmla="*/ 803 w 933"/>
              <a:gd name="T65" fmla="*/ 436 h 856"/>
              <a:gd name="T66" fmla="*/ 767 w 933"/>
              <a:gd name="T67" fmla="*/ 544 h 856"/>
              <a:gd name="T68" fmla="*/ 731 w 933"/>
              <a:gd name="T69" fmla="*/ 556 h 856"/>
              <a:gd name="T70" fmla="*/ 695 w 933"/>
              <a:gd name="T71" fmla="*/ 580 h 856"/>
              <a:gd name="T72" fmla="*/ 623 w 933"/>
              <a:gd name="T73" fmla="*/ 604 h 856"/>
              <a:gd name="T74" fmla="*/ 431 w 933"/>
              <a:gd name="T75" fmla="*/ 532 h 856"/>
              <a:gd name="T76" fmla="*/ 359 w 933"/>
              <a:gd name="T77" fmla="*/ 484 h 856"/>
              <a:gd name="T78" fmla="*/ 323 w 933"/>
              <a:gd name="T79" fmla="*/ 460 h 856"/>
              <a:gd name="T80" fmla="*/ 299 w 933"/>
              <a:gd name="T81" fmla="*/ 424 h 856"/>
              <a:gd name="T82" fmla="*/ 275 w 933"/>
              <a:gd name="T83" fmla="*/ 352 h 856"/>
              <a:gd name="T84" fmla="*/ 395 w 933"/>
              <a:gd name="T85" fmla="*/ 244 h 856"/>
              <a:gd name="T86" fmla="*/ 587 w 933"/>
              <a:gd name="T87" fmla="*/ 268 h 856"/>
              <a:gd name="T88" fmla="*/ 635 w 933"/>
              <a:gd name="T89" fmla="*/ 376 h 856"/>
              <a:gd name="T90" fmla="*/ 647 w 933"/>
              <a:gd name="T91" fmla="*/ 412 h 856"/>
              <a:gd name="T92" fmla="*/ 551 w 933"/>
              <a:gd name="T93" fmla="*/ 472 h 856"/>
              <a:gd name="T94" fmla="*/ 383 w 933"/>
              <a:gd name="T95" fmla="*/ 376 h 856"/>
              <a:gd name="T96" fmla="*/ 515 w 933"/>
              <a:gd name="T97" fmla="*/ 352 h 856"/>
              <a:gd name="T98" fmla="*/ 503 w 933"/>
              <a:gd name="T99" fmla="*/ 400 h 85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w 933"/>
              <a:gd name="T151" fmla="*/ 0 h 856"/>
              <a:gd name="T152" fmla="*/ 933 w 933"/>
              <a:gd name="T153" fmla="*/ 856 h 856"/>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T150" t="T151" r="T152" b="T153"/>
            <a:pathLst>
              <a:path w="933" h="856">
                <a:moveTo>
                  <a:pt x="911" y="652"/>
                </a:moveTo>
                <a:cubicBezTo>
                  <a:pt x="855" y="736"/>
                  <a:pt x="887" y="708"/>
                  <a:pt x="827" y="748"/>
                </a:cubicBezTo>
                <a:cubicBezTo>
                  <a:pt x="819" y="760"/>
                  <a:pt x="814" y="775"/>
                  <a:pt x="803" y="784"/>
                </a:cubicBezTo>
                <a:cubicBezTo>
                  <a:pt x="793" y="792"/>
                  <a:pt x="778" y="790"/>
                  <a:pt x="767" y="796"/>
                </a:cubicBezTo>
                <a:cubicBezTo>
                  <a:pt x="754" y="802"/>
                  <a:pt x="744" y="814"/>
                  <a:pt x="731" y="820"/>
                </a:cubicBezTo>
                <a:cubicBezTo>
                  <a:pt x="693" y="837"/>
                  <a:pt x="651" y="846"/>
                  <a:pt x="611" y="856"/>
                </a:cubicBezTo>
                <a:cubicBezTo>
                  <a:pt x="535" y="852"/>
                  <a:pt x="459" y="851"/>
                  <a:pt x="383" y="844"/>
                </a:cubicBezTo>
                <a:cubicBezTo>
                  <a:pt x="323" y="839"/>
                  <a:pt x="288" y="769"/>
                  <a:pt x="239" y="736"/>
                </a:cubicBezTo>
                <a:cubicBezTo>
                  <a:pt x="175" y="640"/>
                  <a:pt x="259" y="756"/>
                  <a:pt x="179" y="676"/>
                </a:cubicBezTo>
                <a:cubicBezTo>
                  <a:pt x="133" y="630"/>
                  <a:pt x="106" y="567"/>
                  <a:pt x="59" y="520"/>
                </a:cubicBezTo>
                <a:cubicBezTo>
                  <a:pt x="0" y="344"/>
                  <a:pt x="43" y="233"/>
                  <a:pt x="167" y="136"/>
                </a:cubicBezTo>
                <a:cubicBezTo>
                  <a:pt x="201" y="109"/>
                  <a:pt x="234" y="78"/>
                  <a:pt x="275" y="64"/>
                </a:cubicBezTo>
                <a:cubicBezTo>
                  <a:pt x="299" y="56"/>
                  <a:pt x="323" y="48"/>
                  <a:pt x="347" y="40"/>
                </a:cubicBezTo>
                <a:cubicBezTo>
                  <a:pt x="359" y="36"/>
                  <a:pt x="383" y="28"/>
                  <a:pt x="383" y="28"/>
                </a:cubicBezTo>
                <a:cubicBezTo>
                  <a:pt x="467" y="33"/>
                  <a:pt x="568" y="0"/>
                  <a:pt x="635" y="52"/>
                </a:cubicBezTo>
                <a:cubicBezTo>
                  <a:pt x="713" y="112"/>
                  <a:pt x="768" y="189"/>
                  <a:pt x="851" y="244"/>
                </a:cubicBezTo>
                <a:cubicBezTo>
                  <a:pt x="867" y="268"/>
                  <a:pt x="890" y="289"/>
                  <a:pt x="899" y="316"/>
                </a:cubicBezTo>
                <a:cubicBezTo>
                  <a:pt x="907" y="340"/>
                  <a:pt x="923" y="388"/>
                  <a:pt x="923" y="388"/>
                </a:cubicBezTo>
                <a:cubicBezTo>
                  <a:pt x="915" y="496"/>
                  <a:pt x="933" y="589"/>
                  <a:pt x="839" y="652"/>
                </a:cubicBezTo>
                <a:cubicBezTo>
                  <a:pt x="801" y="709"/>
                  <a:pt x="829" y="683"/>
                  <a:pt x="743" y="712"/>
                </a:cubicBezTo>
                <a:cubicBezTo>
                  <a:pt x="731" y="716"/>
                  <a:pt x="707" y="724"/>
                  <a:pt x="707" y="724"/>
                </a:cubicBezTo>
                <a:cubicBezTo>
                  <a:pt x="592" y="717"/>
                  <a:pt x="512" y="714"/>
                  <a:pt x="407" y="688"/>
                </a:cubicBezTo>
                <a:cubicBezTo>
                  <a:pt x="395" y="680"/>
                  <a:pt x="384" y="670"/>
                  <a:pt x="371" y="664"/>
                </a:cubicBezTo>
                <a:cubicBezTo>
                  <a:pt x="360" y="658"/>
                  <a:pt x="345" y="660"/>
                  <a:pt x="335" y="652"/>
                </a:cubicBezTo>
                <a:cubicBezTo>
                  <a:pt x="324" y="643"/>
                  <a:pt x="320" y="627"/>
                  <a:pt x="311" y="616"/>
                </a:cubicBezTo>
                <a:cubicBezTo>
                  <a:pt x="217" y="503"/>
                  <a:pt x="348" y="690"/>
                  <a:pt x="227" y="508"/>
                </a:cubicBezTo>
                <a:cubicBezTo>
                  <a:pt x="219" y="496"/>
                  <a:pt x="211" y="484"/>
                  <a:pt x="203" y="472"/>
                </a:cubicBezTo>
                <a:cubicBezTo>
                  <a:pt x="195" y="460"/>
                  <a:pt x="179" y="436"/>
                  <a:pt x="179" y="436"/>
                </a:cubicBezTo>
                <a:cubicBezTo>
                  <a:pt x="162" y="367"/>
                  <a:pt x="146" y="252"/>
                  <a:pt x="191" y="196"/>
                </a:cubicBezTo>
                <a:cubicBezTo>
                  <a:pt x="216" y="165"/>
                  <a:pt x="299" y="148"/>
                  <a:pt x="299" y="148"/>
                </a:cubicBezTo>
                <a:cubicBezTo>
                  <a:pt x="356" y="152"/>
                  <a:pt x="505" y="145"/>
                  <a:pt x="575" y="184"/>
                </a:cubicBezTo>
                <a:cubicBezTo>
                  <a:pt x="645" y="223"/>
                  <a:pt x="689" y="284"/>
                  <a:pt x="755" y="328"/>
                </a:cubicBezTo>
                <a:cubicBezTo>
                  <a:pt x="768" y="367"/>
                  <a:pt x="790" y="397"/>
                  <a:pt x="803" y="436"/>
                </a:cubicBezTo>
                <a:cubicBezTo>
                  <a:pt x="797" y="471"/>
                  <a:pt x="799" y="518"/>
                  <a:pt x="767" y="544"/>
                </a:cubicBezTo>
                <a:cubicBezTo>
                  <a:pt x="757" y="552"/>
                  <a:pt x="742" y="550"/>
                  <a:pt x="731" y="556"/>
                </a:cubicBezTo>
                <a:cubicBezTo>
                  <a:pt x="718" y="562"/>
                  <a:pt x="708" y="574"/>
                  <a:pt x="695" y="580"/>
                </a:cubicBezTo>
                <a:cubicBezTo>
                  <a:pt x="672" y="590"/>
                  <a:pt x="623" y="604"/>
                  <a:pt x="623" y="604"/>
                </a:cubicBezTo>
                <a:cubicBezTo>
                  <a:pt x="555" y="587"/>
                  <a:pt x="491" y="565"/>
                  <a:pt x="431" y="532"/>
                </a:cubicBezTo>
                <a:cubicBezTo>
                  <a:pt x="406" y="518"/>
                  <a:pt x="383" y="500"/>
                  <a:pt x="359" y="484"/>
                </a:cubicBezTo>
                <a:cubicBezTo>
                  <a:pt x="347" y="476"/>
                  <a:pt x="323" y="460"/>
                  <a:pt x="323" y="460"/>
                </a:cubicBezTo>
                <a:cubicBezTo>
                  <a:pt x="315" y="448"/>
                  <a:pt x="305" y="437"/>
                  <a:pt x="299" y="424"/>
                </a:cubicBezTo>
                <a:cubicBezTo>
                  <a:pt x="289" y="401"/>
                  <a:pt x="275" y="352"/>
                  <a:pt x="275" y="352"/>
                </a:cubicBezTo>
                <a:cubicBezTo>
                  <a:pt x="294" y="256"/>
                  <a:pt x="298" y="260"/>
                  <a:pt x="395" y="244"/>
                </a:cubicBezTo>
                <a:cubicBezTo>
                  <a:pt x="459" y="249"/>
                  <a:pt x="537" y="228"/>
                  <a:pt x="587" y="268"/>
                </a:cubicBezTo>
                <a:cubicBezTo>
                  <a:pt x="613" y="289"/>
                  <a:pt x="628" y="354"/>
                  <a:pt x="635" y="376"/>
                </a:cubicBezTo>
                <a:cubicBezTo>
                  <a:pt x="639" y="388"/>
                  <a:pt x="647" y="412"/>
                  <a:pt x="647" y="412"/>
                </a:cubicBezTo>
                <a:cubicBezTo>
                  <a:pt x="628" y="470"/>
                  <a:pt x="608" y="458"/>
                  <a:pt x="551" y="472"/>
                </a:cubicBezTo>
                <a:cubicBezTo>
                  <a:pt x="447" y="459"/>
                  <a:pt x="416" y="476"/>
                  <a:pt x="383" y="376"/>
                </a:cubicBezTo>
                <a:cubicBezTo>
                  <a:pt x="433" y="343"/>
                  <a:pt x="457" y="337"/>
                  <a:pt x="515" y="352"/>
                </a:cubicBezTo>
                <a:cubicBezTo>
                  <a:pt x="530" y="396"/>
                  <a:pt x="538" y="382"/>
                  <a:pt x="503" y="400"/>
                </a:cubicBezTo>
              </a:path>
            </a:pathLst>
          </a:custGeom>
          <a:noFill/>
          <a:ln w="9525">
            <a:solidFill>
              <a:srgbClr val="0000FF"/>
            </a:solidFill>
            <a:round/>
            <a:headEnd/>
            <a:tailEnd/>
          </a:ln>
        </p:spPr>
        <p:txBody>
          <a:bodyPr wrap="none"/>
          <a:lstStyle/>
          <a:p>
            <a:endParaRPr lang="en-IN"/>
          </a:p>
        </p:txBody>
      </p:sp>
      <p:sp>
        <p:nvSpPr>
          <p:cNvPr id="16" name="Rectangle 24"/>
          <p:cNvSpPr>
            <a:spLocks noChangeArrowheads="1"/>
          </p:cNvSpPr>
          <p:nvPr/>
        </p:nvSpPr>
        <p:spPr bwMode="auto">
          <a:xfrm>
            <a:off x="2570163" y="2044700"/>
            <a:ext cx="2286000" cy="1981200"/>
          </a:xfrm>
          <a:prstGeom prst="rect">
            <a:avLst/>
          </a:prstGeom>
          <a:noFill/>
          <a:ln w="9525">
            <a:solidFill>
              <a:schemeClr val="tx1"/>
            </a:solidFill>
            <a:miter lim="800000"/>
            <a:headEnd/>
            <a:tailEnd/>
          </a:ln>
        </p:spPr>
        <p:txBody>
          <a:bodyPr wrap="none" anchor="ctr"/>
          <a:lstStyle/>
          <a:p>
            <a:endParaRPr lang="en-IN"/>
          </a:p>
        </p:txBody>
      </p:sp>
      <p:sp>
        <p:nvSpPr>
          <p:cNvPr id="17" name="Text Box 25"/>
          <p:cNvSpPr txBox="1">
            <a:spLocks noChangeArrowheads="1"/>
          </p:cNvSpPr>
          <p:nvPr/>
        </p:nvSpPr>
        <p:spPr bwMode="auto">
          <a:xfrm>
            <a:off x="2971800" y="1295400"/>
            <a:ext cx="2514600" cy="831850"/>
          </a:xfrm>
          <a:prstGeom prst="rect">
            <a:avLst/>
          </a:prstGeom>
          <a:solidFill>
            <a:srgbClr val="00FFFF"/>
          </a:solidFill>
          <a:ln w="9525">
            <a:solidFill>
              <a:schemeClr val="tx1"/>
            </a:solidFill>
            <a:miter lim="800000"/>
            <a:headEnd/>
            <a:tailEnd/>
          </a:ln>
        </p:spPr>
        <p:txBody>
          <a:bodyPr>
            <a:spAutoFit/>
          </a:bodyPr>
          <a:lstStyle/>
          <a:p>
            <a:r>
              <a:rPr lang="en-US" b="1">
                <a:solidFill>
                  <a:srgbClr val="0000FF"/>
                </a:solidFill>
              </a:rPr>
              <a:t>Practical Problem Solving</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1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normAutofit/>
          </a:bodyPr>
          <a:lstStyle/>
          <a:p>
            <a:r>
              <a:rPr lang="en-US" dirty="0"/>
              <a:t>David Wechsler criticized SB test and he introduced  </a:t>
            </a:r>
            <a:r>
              <a:rPr lang="en-US" b="1" i="1" dirty="0"/>
              <a:t>Wechsler-</a:t>
            </a:r>
            <a:r>
              <a:rPr lang="en-US" b="1" i="1" dirty="0" err="1"/>
              <a:t>Belluve</a:t>
            </a:r>
            <a:r>
              <a:rPr lang="en-US" b="1" i="1" dirty="0"/>
              <a:t>  Intelligence scale </a:t>
            </a:r>
            <a:r>
              <a:rPr lang="en-US" dirty="0"/>
              <a:t>form(WBI)in 1939 that yields separate verbal, performance and global scale</a:t>
            </a:r>
          </a:p>
          <a:p>
            <a:r>
              <a:rPr lang="en-US" dirty="0"/>
              <a:t>Constructed at New York University medical centre and </a:t>
            </a:r>
            <a:r>
              <a:rPr lang="en-US" b="1" i="1" dirty="0" err="1"/>
              <a:t>Belluve</a:t>
            </a:r>
            <a:r>
              <a:rPr lang="en-US" b="1" i="1" dirty="0"/>
              <a:t> Psychiatric Hospital</a:t>
            </a:r>
          </a:p>
          <a:p>
            <a:pPr lvl="1"/>
            <a:r>
              <a:rPr lang="en-US" dirty="0"/>
              <a:t>He introduced </a:t>
            </a:r>
            <a:r>
              <a:rPr lang="en-US" b="1" i="1" dirty="0"/>
              <a:t>Deviation IQ</a:t>
            </a:r>
          </a:p>
          <a:p>
            <a:pPr lvl="1"/>
            <a:r>
              <a:rPr lang="en-US" dirty="0"/>
              <a:t>Developed Verbal and Performance IQ scores and normal distribution</a:t>
            </a:r>
          </a:p>
          <a:p>
            <a:pPr lvl="1"/>
            <a:r>
              <a:rPr lang="en-US" dirty="0"/>
              <a:t>Most widely used intelligence scales in the world at present</a:t>
            </a:r>
          </a:p>
          <a:p>
            <a:pPr>
              <a:buNone/>
            </a:pPr>
            <a:endParaRPr lang="en-US" b="1" i="1" dirty="0"/>
          </a:p>
          <a:p>
            <a:endParaRPr lang="en-US" b="1" i="1" dirty="0"/>
          </a:p>
          <a:p>
            <a:pPr>
              <a:buNone/>
            </a:pPr>
            <a:endParaRPr lang="en-US" b="1" i="1" dirty="0"/>
          </a:p>
          <a:p>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p:txBody>
          <a:bodyPr/>
          <a:lstStyle/>
          <a:p>
            <a:pPr fontAlgn="auto">
              <a:spcAft>
                <a:spcPts val="0"/>
              </a:spcAft>
              <a:defRPr/>
            </a:pPr>
            <a:r>
              <a:rPr lang="en-US"/>
              <a:t>Types of IQ</a:t>
            </a:r>
          </a:p>
        </p:txBody>
      </p:sp>
      <p:sp>
        <p:nvSpPr>
          <p:cNvPr id="34818" name="Rectangle 3"/>
          <p:cNvSpPr>
            <a:spLocks noGrp="1" noChangeArrowheads="1"/>
          </p:cNvSpPr>
          <p:nvPr>
            <p:ph sz="quarter" idx="1"/>
          </p:nvPr>
        </p:nvSpPr>
        <p:spPr/>
        <p:txBody>
          <a:bodyPr>
            <a:normAutofit/>
          </a:bodyPr>
          <a:lstStyle/>
          <a:p>
            <a:r>
              <a:rPr lang="en-US" u="sng"/>
              <a:t>Ratio IQ	</a:t>
            </a:r>
          </a:p>
          <a:p>
            <a:r>
              <a:rPr lang="en-US"/>
              <a:t>First type of IQ </a:t>
            </a:r>
          </a:p>
          <a:p>
            <a:r>
              <a:rPr lang="en-US"/>
              <a:t>Stern (1938)</a:t>
            </a:r>
          </a:p>
          <a:p>
            <a:r>
              <a:rPr lang="en-US"/>
              <a:t>IQ = MA/CA x 100</a:t>
            </a:r>
          </a:p>
          <a:p>
            <a:r>
              <a:rPr lang="en-US"/>
              <a:t>Same IQ has different meanings at different ages</a:t>
            </a:r>
          </a:p>
          <a:p>
            <a:r>
              <a:rPr lang="en-US"/>
              <a:t>Not used as often now</a:t>
            </a:r>
          </a:p>
          <a:p>
            <a:endParaRPr lang="en-US"/>
          </a:p>
          <a:p>
            <a:pPr>
              <a:buFont typeface="Wingdings" pitchFamily="2" charset="2"/>
              <a:buNone/>
            </a:pPr>
            <a:r>
              <a:rPr lang="en-US"/>
              <a:t>	</a:t>
            </a:r>
          </a:p>
        </p:txBody>
      </p:sp>
      <p:sp>
        <p:nvSpPr>
          <p:cNvPr id="34819" name="Rectangle 4"/>
          <p:cNvSpPr>
            <a:spLocks noGrp="1" noChangeArrowheads="1"/>
          </p:cNvSpPr>
          <p:nvPr>
            <p:ph sz="quarter" idx="2"/>
          </p:nvPr>
        </p:nvSpPr>
        <p:spPr/>
        <p:txBody>
          <a:bodyPr>
            <a:normAutofit/>
          </a:bodyPr>
          <a:lstStyle/>
          <a:p>
            <a:r>
              <a:rPr lang="en-US" u="sng"/>
              <a:t>Deviation IQ</a:t>
            </a:r>
          </a:p>
          <a:p>
            <a:r>
              <a:rPr lang="en-US"/>
              <a:t>A type of standard score</a:t>
            </a:r>
          </a:p>
          <a:p>
            <a:r>
              <a:rPr lang="en-US"/>
              <a:t>Mean = 100, SD = 15/16</a:t>
            </a:r>
          </a:p>
          <a:p>
            <a:r>
              <a:rPr lang="en-US"/>
              <a:t>Compares IQ to same age peers</a:t>
            </a:r>
          </a:p>
          <a:p>
            <a:r>
              <a:rPr lang="en-US"/>
              <a:t>Normal distribution</a:t>
            </a:r>
          </a:p>
          <a:p>
            <a:r>
              <a:rPr lang="en-US"/>
              <a:t>WISC uses this </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Psychological testing</a:t>
            </a:r>
          </a:p>
        </p:txBody>
      </p:sp>
      <p:sp>
        <p:nvSpPr>
          <p:cNvPr id="3" name="Content Placeholder 2"/>
          <p:cNvSpPr>
            <a:spLocks noGrp="1"/>
          </p:cNvSpPr>
          <p:nvPr>
            <p:ph sz="quarter" idx="1"/>
          </p:nvPr>
        </p:nvSpPr>
        <p:spPr/>
        <p:txBody>
          <a:bodyPr>
            <a:normAutofit fontScale="92500"/>
          </a:bodyPr>
          <a:lstStyle/>
          <a:p>
            <a:r>
              <a:rPr lang="en-US" b="1" i="1" dirty="0"/>
              <a:t>“A psychological test is an objective and </a:t>
            </a:r>
            <a:r>
              <a:rPr lang="en-US" b="1" i="1" dirty="0" err="1"/>
              <a:t>standardised</a:t>
            </a:r>
            <a:r>
              <a:rPr lang="en-US" b="1" i="1" dirty="0"/>
              <a:t> measure of a sample of </a:t>
            </a:r>
            <a:r>
              <a:rPr lang="en-US" b="1" i="1" dirty="0" err="1"/>
              <a:t>behaviour</a:t>
            </a:r>
            <a:r>
              <a:rPr lang="en-US" b="1" i="1" dirty="0"/>
              <a:t>”(A </a:t>
            </a:r>
            <a:r>
              <a:rPr lang="en-US" b="1" i="1" dirty="0" err="1"/>
              <a:t>Anastasi</a:t>
            </a:r>
            <a:r>
              <a:rPr lang="en-US" b="1" i="1" dirty="0"/>
              <a:t>)</a:t>
            </a:r>
          </a:p>
          <a:p>
            <a:r>
              <a:rPr lang="en-US" dirty="0"/>
              <a:t>A psychological test is an </a:t>
            </a:r>
            <a:r>
              <a:rPr lang="en-US" dirty="0" err="1"/>
              <a:t>organised</a:t>
            </a:r>
            <a:r>
              <a:rPr lang="en-US" dirty="0"/>
              <a:t> succession of stimuli designed to measure quantitatively or to evaluate qualitatively some mental process or characteristics</a:t>
            </a:r>
          </a:p>
          <a:p>
            <a:r>
              <a:rPr lang="en-US" dirty="0"/>
              <a:t>The  chief characteristics of a psychological   tests are  </a:t>
            </a:r>
            <a:r>
              <a:rPr lang="en-US" b="1" i="1" dirty="0"/>
              <a:t>objectivity,</a:t>
            </a:r>
            <a:r>
              <a:rPr lang="en-US" dirty="0"/>
              <a:t> </a:t>
            </a:r>
            <a:r>
              <a:rPr lang="en-US" b="1" i="1" dirty="0"/>
              <a:t>standardization  , reliability and validity</a:t>
            </a:r>
          </a:p>
          <a:p>
            <a:r>
              <a:rPr lang="en-US" b="1" i="1" dirty="0"/>
              <a:t>Psychological tests are classified on the basis of the psychological variable that is being tested. Psychological tests include intelligence tests, interest tests, attitude tests, aptitude tests, achievement tests, personality tests etc.</a:t>
            </a:r>
          </a:p>
          <a:p>
            <a:pPr>
              <a:buNone/>
            </a:pP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btitle 4"/>
          <p:cNvSpPr>
            <a:spLocks noGrp="1"/>
          </p:cNvSpPr>
          <p:nvPr>
            <p:ph type="subTitle" idx="1"/>
          </p:nvPr>
        </p:nvSpPr>
        <p:spPr>
          <a:xfrm>
            <a:off x="-11784" y="3581400"/>
            <a:ext cx="9003384" cy="2590800"/>
          </a:xfrm>
        </p:spPr>
        <p:txBody>
          <a:bodyPr>
            <a:normAutofit fontScale="85000" lnSpcReduction="20000"/>
          </a:bodyPr>
          <a:lstStyle/>
          <a:p>
            <a:r>
              <a:rPr lang="en-US" dirty="0"/>
              <a:t>Presented by </a:t>
            </a:r>
          </a:p>
          <a:p>
            <a:endParaRPr lang="en-US" dirty="0"/>
          </a:p>
          <a:p>
            <a:pPr>
              <a:spcBef>
                <a:spcPts val="0"/>
              </a:spcBef>
            </a:pPr>
            <a:r>
              <a:rPr lang="en-US" dirty="0"/>
              <a:t>Dr. Ranjan Kumar</a:t>
            </a:r>
          </a:p>
          <a:p>
            <a:pPr>
              <a:spcBef>
                <a:spcPts val="0"/>
              </a:spcBef>
            </a:pPr>
            <a:r>
              <a:rPr lang="en-US" sz="1700" dirty="0"/>
              <a:t>Ph. D in Clinical Psychology (RINPAS, Ranchi)</a:t>
            </a:r>
          </a:p>
          <a:p>
            <a:pPr>
              <a:spcBef>
                <a:spcPts val="0"/>
              </a:spcBef>
            </a:pPr>
            <a:r>
              <a:rPr lang="en-US" sz="1700" dirty="0"/>
              <a:t>M. Phil. in Medical &amp; Social Psychology (RINPAS, Ranchi)</a:t>
            </a:r>
          </a:p>
          <a:p>
            <a:pPr>
              <a:spcBef>
                <a:spcPts val="0"/>
              </a:spcBef>
            </a:pPr>
            <a:r>
              <a:rPr lang="en-US" sz="1700" dirty="0"/>
              <a:t>PG Diploma in Guidance &amp; Counselling (RIE,NCERT,BBSR)</a:t>
            </a:r>
          </a:p>
          <a:p>
            <a:pPr>
              <a:spcBef>
                <a:spcPts val="0"/>
              </a:spcBef>
            </a:pPr>
            <a:endParaRPr lang="en-US" sz="1700" dirty="0"/>
          </a:p>
          <a:p>
            <a:pPr>
              <a:spcBef>
                <a:spcPts val="0"/>
              </a:spcBef>
            </a:pPr>
            <a:r>
              <a:rPr lang="en-US" dirty="0"/>
              <a:t> Assistant Professor of Psychology</a:t>
            </a:r>
          </a:p>
          <a:p>
            <a:pPr>
              <a:spcBef>
                <a:spcPts val="0"/>
              </a:spcBef>
            </a:pPr>
            <a:r>
              <a:rPr lang="en-US" dirty="0"/>
              <a:t>Ram Ratan Singh College, </a:t>
            </a:r>
            <a:r>
              <a:rPr lang="en-US" dirty="0" err="1"/>
              <a:t>Mokama</a:t>
            </a:r>
            <a:endParaRPr lang="en-US" dirty="0"/>
          </a:p>
          <a:p>
            <a:pPr>
              <a:spcBef>
                <a:spcPts val="0"/>
              </a:spcBef>
            </a:pPr>
            <a:r>
              <a:rPr lang="en-US" dirty="0" err="1"/>
              <a:t>Patliputra</a:t>
            </a:r>
            <a:r>
              <a:rPr lang="en-US" dirty="0"/>
              <a:t> University, Patna</a:t>
            </a:r>
          </a:p>
          <a:p>
            <a:endParaRPr lang="en-US" dirty="0"/>
          </a:p>
        </p:txBody>
      </p:sp>
      <p:sp>
        <p:nvSpPr>
          <p:cNvPr id="4" name="Title 3"/>
          <p:cNvSpPr>
            <a:spLocks noGrp="1"/>
          </p:cNvSpPr>
          <p:nvPr>
            <p:ph type="ctrTitle"/>
          </p:nvPr>
        </p:nvSpPr>
        <p:spPr>
          <a:xfrm>
            <a:off x="457200" y="1524000"/>
            <a:ext cx="8229600" cy="1470025"/>
          </a:xfrm>
        </p:spPr>
        <p:txBody>
          <a:bodyPr>
            <a:normAutofit/>
          </a:bodyPr>
          <a:lstStyle/>
          <a:p>
            <a:r>
              <a:rPr lang="en-US" dirty="0"/>
              <a:t> MEASUREMENT OF INTELLIGENCE AND USES OF INTELLIGENCE TESTS</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Types of Intelligence tests</a:t>
            </a:r>
          </a:p>
        </p:txBody>
      </p:sp>
      <p:sp>
        <p:nvSpPr>
          <p:cNvPr id="3" name="Content Placeholder 2"/>
          <p:cNvSpPr>
            <a:spLocks noGrp="1"/>
          </p:cNvSpPr>
          <p:nvPr>
            <p:ph sz="quarter" idx="1"/>
          </p:nvPr>
        </p:nvSpPr>
        <p:spPr/>
        <p:txBody>
          <a:bodyPr>
            <a:normAutofit lnSpcReduction="10000"/>
          </a:bodyPr>
          <a:lstStyle/>
          <a:p>
            <a:pPr>
              <a:buNone/>
            </a:pPr>
            <a:r>
              <a:rPr lang="en-US" dirty="0"/>
              <a:t>Intelligence tests are broadly divided into two types based on administrative condition</a:t>
            </a:r>
          </a:p>
          <a:p>
            <a:r>
              <a:rPr lang="en-US" dirty="0"/>
              <a:t>Group tests and individual tests</a:t>
            </a:r>
          </a:p>
          <a:p>
            <a:pPr>
              <a:buNone/>
            </a:pPr>
            <a:r>
              <a:rPr lang="en-US" dirty="0"/>
              <a:t>Based on the nature of tests, intelligence tests are divided into</a:t>
            </a:r>
          </a:p>
          <a:p>
            <a:r>
              <a:rPr lang="en-US" dirty="0"/>
              <a:t>Verbal</a:t>
            </a:r>
          </a:p>
          <a:p>
            <a:r>
              <a:rPr lang="en-US" dirty="0"/>
              <a:t>Nonverbal and</a:t>
            </a:r>
          </a:p>
          <a:p>
            <a:r>
              <a:rPr lang="en-US" dirty="0"/>
              <a:t>Performance</a:t>
            </a:r>
          </a:p>
          <a:p>
            <a:pPr>
              <a:buNone/>
            </a:pPr>
            <a:r>
              <a:rPr lang="en-US" dirty="0"/>
              <a:t>Based on the time limit  they are divided into </a:t>
            </a:r>
          </a:p>
          <a:p>
            <a:r>
              <a:rPr lang="en-US" dirty="0"/>
              <a:t>Speed tests and</a:t>
            </a:r>
          </a:p>
          <a:p>
            <a:r>
              <a:rPr lang="en-US" dirty="0"/>
              <a:t>Power tests</a:t>
            </a:r>
          </a:p>
          <a:p>
            <a:endParaRPr lang="en-US" dirty="0"/>
          </a:p>
          <a:p>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endParaRPr lang="en-US"/>
          </a:p>
        </p:txBody>
      </p:sp>
      <p:sp>
        <p:nvSpPr>
          <p:cNvPr id="8" name="Text Placeholder 7"/>
          <p:cNvSpPr>
            <a:spLocks noGrp="1"/>
          </p:cNvSpPr>
          <p:nvPr>
            <p:ph type="body" idx="1"/>
          </p:nvPr>
        </p:nvSpPr>
        <p:spPr/>
        <p:txBody>
          <a:bodyPr/>
          <a:lstStyle/>
          <a:p>
            <a:r>
              <a:rPr lang="en-US" dirty="0"/>
              <a:t>Individual test</a:t>
            </a:r>
          </a:p>
        </p:txBody>
      </p:sp>
      <p:sp>
        <p:nvSpPr>
          <p:cNvPr id="10" name="Text Placeholder 9"/>
          <p:cNvSpPr>
            <a:spLocks noGrp="1"/>
          </p:cNvSpPr>
          <p:nvPr>
            <p:ph type="body" sz="half" idx="3"/>
          </p:nvPr>
        </p:nvSpPr>
        <p:spPr/>
        <p:txBody>
          <a:bodyPr/>
          <a:lstStyle/>
          <a:p>
            <a:r>
              <a:rPr lang="en-US" dirty="0"/>
              <a:t>Group test</a:t>
            </a:r>
          </a:p>
        </p:txBody>
      </p:sp>
      <p:sp>
        <p:nvSpPr>
          <p:cNvPr id="9" name="Content Placeholder 8"/>
          <p:cNvSpPr>
            <a:spLocks noGrp="1"/>
          </p:cNvSpPr>
          <p:nvPr>
            <p:ph sz="half" idx="2"/>
          </p:nvPr>
        </p:nvSpPr>
        <p:spPr/>
        <p:txBody>
          <a:bodyPr>
            <a:normAutofit fontScale="92500" lnSpcReduction="10000"/>
          </a:bodyPr>
          <a:lstStyle/>
          <a:p>
            <a:r>
              <a:rPr lang="en-US" dirty="0"/>
              <a:t>Administered  to one person at a time </a:t>
            </a:r>
          </a:p>
          <a:p>
            <a:r>
              <a:rPr lang="en-US" dirty="0"/>
              <a:t>Time consuming</a:t>
            </a:r>
          </a:p>
          <a:p>
            <a:r>
              <a:rPr lang="en-US" dirty="0"/>
              <a:t>Allows the examiner to establish proper rapport</a:t>
            </a:r>
          </a:p>
          <a:p>
            <a:r>
              <a:rPr lang="en-US" dirty="0"/>
              <a:t>Help in diagnosis and remediation of individual learning difficulties</a:t>
            </a:r>
          </a:p>
          <a:p>
            <a:r>
              <a:rPr lang="en-US" dirty="0" err="1"/>
              <a:t>Standardised</a:t>
            </a:r>
            <a:r>
              <a:rPr lang="en-US" dirty="0"/>
              <a:t> on relatively small samples</a:t>
            </a:r>
          </a:p>
          <a:p>
            <a:endParaRPr lang="en-US" dirty="0"/>
          </a:p>
        </p:txBody>
      </p:sp>
      <p:sp>
        <p:nvSpPr>
          <p:cNvPr id="11" name="Content Placeholder 10"/>
          <p:cNvSpPr>
            <a:spLocks noGrp="1"/>
          </p:cNvSpPr>
          <p:nvPr>
            <p:ph sz="half" idx="4"/>
          </p:nvPr>
        </p:nvSpPr>
        <p:spPr/>
        <p:txBody>
          <a:bodyPr>
            <a:normAutofit/>
          </a:bodyPr>
          <a:lstStyle/>
          <a:p>
            <a:r>
              <a:rPr lang="en-US" dirty="0"/>
              <a:t>Administered on a mass scale</a:t>
            </a:r>
          </a:p>
          <a:p>
            <a:r>
              <a:rPr lang="en-US" dirty="0"/>
              <a:t>Less time-consuming</a:t>
            </a:r>
          </a:p>
          <a:p>
            <a:r>
              <a:rPr lang="en-US" dirty="0"/>
              <a:t>Minimal role of the examiner</a:t>
            </a:r>
          </a:p>
          <a:p>
            <a:r>
              <a:rPr lang="en-US" dirty="0"/>
              <a:t>Used for mass screening</a:t>
            </a:r>
          </a:p>
          <a:p>
            <a:r>
              <a:rPr lang="en-US" dirty="0" err="1"/>
              <a:t>Standardised</a:t>
            </a:r>
            <a:r>
              <a:rPr lang="en-US" dirty="0"/>
              <a:t> on ultra large samples </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normAutofit fontScale="90000"/>
          </a:bodyPr>
          <a:lstStyle/>
          <a:p>
            <a:r>
              <a:rPr lang="en-US" dirty="0"/>
              <a:t>Verbal ,Non-verbal and Performance tests</a:t>
            </a:r>
          </a:p>
        </p:txBody>
      </p:sp>
      <p:sp>
        <p:nvSpPr>
          <p:cNvPr id="8" name="Content Placeholder 7"/>
          <p:cNvSpPr>
            <a:spLocks noGrp="1"/>
          </p:cNvSpPr>
          <p:nvPr>
            <p:ph sz="quarter" idx="1"/>
          </p:nvPr>
        </p:nvSpPr>
        <p:spPr/>
        <p:txBody>
          <a:bodyPr>
            <a:normAutofit/>
          </a:bodyPr>
          <a:lstStyle/>
          <a:p>
            <a:pPr>
              <a:buNone/>
            </a:pPr>
            <a:r>
              <a:rPr lang="en-US" b="1" dirty="0"/>
              <a:t>Verbal test </a:t>
            </a:r>
            <a:r>
              <a:rPr lang="en-US" dirty="0"/>
              <a:t>demands understanding of written words</a:t>
            </a:r>
          </a:p>
          <a:p>
            <a:r>
              <a:rPr lang="en-US" dirty="0"/>
              <a:t>Can only be administered to literates</a:t>
            </a:r>
          </a:p>
          <a:p>
            <a:r>
              <a:rPr lang="en-US" dirty="0"/>
              <a:t>e. g.  Verbal Adult Intelligence scale (VAIS)</a:t>
            </a:r>
          </a:p>
          <a:p>
            <a:pPr>
              <a:buNone/>
            </a:pPr>
            <a:r>
              <a:rPr lang="en-US" b="1" dirty="0"/>
              <a:t>Non verbal tests</a:t>
            </a:r>
          </a:p>
          <a:p>
            <a:pPr>
              <a:buNone/>
            </a:pPr>
            <a:r>
              <a:rPr lang="en-US" dirty="0"/>
              <a:t>Use picture or illustration as items</a:t>
            </a:r>
          </a:p>
          <a:p>
            <a:r>
              <a:rPr lang="en-US" dirty="0"/>
              <a:t>e. g Raven’s Progressive Matrices</a:t>
            </a:r>
          </a:p>
          <a:p>
            <a:pPr>
              <a:buNone/>
            </a:pPr>
            <a:r>
              <a:rPr lang="en-US" b="1" dirty="0"/>
              <a:t>Performance tests are made up of certain concrete tasks </a:t>
            </a:r>
          </a:p>
          <a:p>
            <a:pPr>
              <a:buNone/>
            </a:pPr>
            <a:r>
              <a:rPr lang="en-US" dirty="0"/>
              <a:t>e.g. </a:t>
            </a:r>
            <a:r>
              <a:rPr lang="en-US" dirty="0" err="1"/>
              <a:t>Koh’s</a:t>
            </a:r>
            <a:r>
              <a:rPr lang="en-US" dirty="0"/>
              <a:t> Block Design Test, WAPIS</a:t>
            </a:r>
          </a:p>
          <a:p>
            <a:pPr>
              <a:buNone/>
            </a:pPr>
            <a:endParaRPr lang="en-US" b="1" dirty="0"/>
          </a:p>
          <a:p>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sz="quarter" idx="1"/>
          </p:nvPr>
        </p:nvSpPr>
        <p:spPr/>
        <p:txBody>
          <a:bodyPr>
            <a:normAutofit fontScale="92500" lnSpcReduction="10000"/>
          </a:bodyPr>
          <a:lstStyle/>
          <a:p>
            <a:r>
              <a:rPr lang="en-US" sz="3600" dirty="0"/>
              <a:t>In speed tests there is a prescribed time limit to complete the test, Individual differences depend entirely on the speed of performance e. g. WAPIS</a:t>
            </a:r>
          </a:p>
          <a:p>
            <a:r>
              <a:rPr lang="en-US" sz="3600" dirty="0"/>
              <a:t>In power tests there is no time limit to finish the test. A pure power test has a time limit long enough to  permit everyone to attempt all items e. g Raven’s Progressive Matrices</a:t>
            </a:r>
          </a:p>
          <a:p>
            <a:pPr>
              <a:buNone/>
            </a:pPr>
            <a:r>
              <a:rPr lang="en-US" dirty="0"/>
              <a:t>  </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Wechsler’s Intelligence tests</a:t>
            </a:r>
          </a:p>
        </p:txBody>
      </p:sp>
      <p:sp>
        <p:nvSpPr>
          <p:cNvPr id="3" name="Content Placeholder 2"/>
          <p:cNvSpPr>
            <a:spLocks noGrp="1"/>
          </p:cNvSpPr>
          <p:nvPr>
            <p:ph sz="quarter" idx="1"/>
          </p:nvPr>
        </p:nvSpPr>
        <p:spPr/>
        <p:txBody>
          <a:bodyPr>
            <a:normAutofit fontScale="92500" lnSpcReduction="10000"/>
          </a:bodyPr>
          <a:lstStyle/>
          <a:p>
            <a:r>
              <a:rPr lang="en-US" dirty="0"/>
              <a:t>Best </a:t>
            </a:r>
            <a:r>
              <a:rPr lang="en-US" dirty="0" err="1"/>
              <a:t>standardised</a:t>
            </a:r>
            <a:r>
              <a:rPr lang="en-US" dirty="0"/>
              <a:t> and most widely used intelligence tests  in the world </a:t>
            </a:r>
          </a:p>
          <a:p>
            <a:r>
              <a:rPr lang="en-US" dirty="0"/>
              <a:t>Designed in 1939 by David  Wechsler</a:t>
            </a:r>
          </a:p>
          <a:p>
            <a:pPr>
              <a:buNone/>
            </a:pPr>
            <a:r>
              <a:rPr lang="en-US" dirty="0"/>
              <a:t>There are three types of Wechsler’s Intelligence tests</a:t>
            </a:r>
          </a:p>
          <a:p>
            <a:r>
              <a:rPr lang="en-US" dirty="0"/>
              <a:t>WPPSI-Wechsler’s  Preschool and Primary Scale of Intelligence for the age range of 4-6.5 years</a:t>
            </a:r>
          </a:p>
          <a:p>
            <a:r>
              <a:rPr lang="en-US" dirty="0"/>
              <a:t>WISC-IV-Wechsler’s Intelligence Scale for Children for the age range of  6-15 years</a:t>
            </a:r>
          </a:p>
          <a:p>
            <a:r>
              <a:rPr lang="en-US" dirty="0"/>
              <a:t>WAIS-III-Wechsler’s Adult intelligence Scale (16-24 Years) </a:t>
            </a:r>
          </a:p>
          <a:p>
            <a:r>
              <a:rPr lang="en-US" b="1" i="1" dirty="0"/>
              <a:t>WAPIS-Wechsler’s Adult Performance  Intelligence Scale (15-44 years) is the Indian adaptation of  WAIS  scale </a:t>
            </a:r>
            <a:r>
              <a:rPr lang="en-US" b="1" i="1" dirty="0" err="1"/>
              <a:t>standardised</a:t>
            </a:r>
            <a:r>
              <a:rPr lang="en-US" b="1" i="1" dirty="0"/>
              <a:t>  by </a:t>
            </a:r>
            <a:r>
              <a:rPr lang="en-US" b="1" i="1" dirty="0" err="1"/>
              <a:t>Prabha</a:t>
            </a:r>
            <a:r>
              <a:rPr lang="en-US" b="1" i="1" dirty="0"/>
              <a:t> </a:t>
            </a:r>
            <a:r>
              <a:rPr lang="en-US" b="1" i="1" dirty="0" err="1"/>
              <a:t>Ramalingaswamy</a:t>
            </a:r>
            <a:r>
              <a:rPr lang="en-US" b="1" i="1" dirty="0"/>
              <a:t> in 1974</a:t>
            </a:r>
          </a:p>
          <a:p>
            <a:endParaRPr lang="en-US" dirty="0"/>
          </a:p>
          <a:p>
            <a:endParaRPr lang="en-U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WAIS</a:t>
            </a:r>
          </a:p>
        </p:txBody>
      </p:sp>
      <p:sp>
        <p:nvSpPr>
          <p:cNvPr id="3" name="Content Placeholder 2"/>
          <p:cNvSpPr>
            <a:spLocks noGrp="1"/>
          </p:cNvSpPr>
          <p:nvPr>
            <p:ph sz="quarter" idx="1"/>
          </p:nvPr>
        </p:nvSpPr>
        <p:spPr>
          <a:xfrm>
            <a:off x="381000" y="1676400"/>
            <a:ext cx="7772400" cy="4572000"/>
          </a:xfrm>
        </p:spPr>
        <p:txBody>
          <a:bodyPr>
            <a:noAutofit/>
          </a:bodyPr>
          <a:lstStyle/>
          <a:p>
            <a:r>
              <a:rPr lang="en-US" sz="2400" dirty="0"/>
              <a:t>The first was Wechsler-</a:t>
            </a:r>
            <a:r>
              <a:rPr lang="en-US" sz="2400" dirty="0" err="1"/>
              <a:t>Belluve</a:t>
            </a:r>
            <a:r>
              <a:rPr lang="en-US" sz="2400" dirty="0"/>
              <a:t> Intelligence Scale with age range 16-64 years </a:t>
            </a:r>
          </a:p>
          <a:p>
            <a:r>
              <a:rPr lang="en-US" sz="2400" dirty="0"/>
              <a:t>Replaced in 1955 by the Wechsler’s Adult Intelligence Scale (WAIS)</a:t>
            </a:r>
          </a:p>
          <a:p>
            <a:r>
              <a:rPr lang="en-US" sz="2400" dirty="0"/>
              <a:t>1981 Revision is WAIS-R</a:t>
            </a:r>
          </a:p>
          <a:p>
            <a:r>
              <a:rPr lang="en-US" sz="2400" dirty="0"/>
              <a:t>1997 revision is currently in use known as WAIS-III</a:t>
            </a:r>
          </a:p>
          <a:p>
            <a:r>
              <a:rPr lang="en-US" sz="2400" dirty="0"/>
              <a:t>It consists of 11 subtests(6 Verbal and 5 performance tests)</a:t>
            </a:r>
          </a:p>
          <a:p>
            <a:r>
              <a:rPr lang="en-US" sz="2400" dirty="0"/>
              <a:t>It gives full scale IQ score, Performance and Verbal IQ score</a:t>
            </a:r>
          </a:p>
          <a:p>
            <a:r>
              <a:rPr lang="en-US" sz="2400" dirty="0"/>
              <a:t>If the difference between VQ and PQ is more than 20 points brain dysfunction is indicated</a:t>
            </a:r>
          </a:p>
          <a:p>
            <a:r>
              <a:rPr lang="en-US" sz="2400" dirty="0"/>
              <a:t>Interpretation by converting raw score into scaled score(gives IQ)</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Verbal Scales</a:t>
            </a:r>
          </a:p>
        </p:txBody>
      </p:sp>
      <p:sp>
        <p:nvSpPr>
          <p:cNvPr id="3" name="Content Placeholder 2"/>
          <p:cNvSpPr>
            <a:spLocks noGrp="1"/>
          </p:cNvSpPr>
          <p:nvPr>
            <p:ph sz="quarter" idx="1"/>
          </p:nvPr>
        </p:nvSpPr>
        <p:spPr/>
        <p:txBody>
          <a:bodyPr/>
          <a:lstStyle/>
          <a:p>
            <a:r>
              <a:rPr lang="en-US" sz="3600" dirty="0">
                <a:latin typeface="Times New Roman" pitchFamily="18" charset="0"/>
                <a:cs typeface="Times New Roman" pitchFamily="18" charset="0"/>
              </a:rPr>
              <a:t>Information</a:t>
            </a:r>
          </a:p>
          <a:p>
            <a:r>
              <a:rPr lang="en-US" sz="3600" dirty="0">
                <a:latin typeface="Times New Roman" pitchFamily="18" charset="0"/>
                <a:cs typeface="Times New Roman" pitchFamily="18" charset="0"/>
              </a:rPr>
              <a:t>Digit span</a:t>
            </a:r>
          </a:p>
          <a:p>
            <a:r>
              <a:rPr lang="en-US" sz="3600" dirty="0">
                <a:latin typeface="Times New Roman" pitchFamily="18" charset="0"/>
                <a:cs typeface="Times New Roman" pitchFamily="18" charset="0"/>
              </a:rPr>
              <a:t>Vocabulary</a:t>
            </a:r>
          </a:p>
          <a:p>
            <a:r>
              <a:rPr lang="en-US" sz="3600" dirty="0">
                <a:latin typeface="Times New Roman" pitchFamily="18" charset="0"/>
                <a:cs typeface="Times New Roman" pitchFamily="18" charset="0"/>
              </a:rPr>
              <a:t>Arithmetic</a:t>
            </a:r>
          </a:p>
          <a:p>
            <a:r>
              <a:rPr lang="en-US" sz="3600" dirty="0">
                <a:latin typeface="Times New Roman" pitchFamily="18" charset="0"/>
                <a:cs typeface="Times New Roman" pitchFamily="18" charset="0"/>
              </a:rPr>
              <a:t>Comprehension</a:t>
            </a:r>
          </a:p>
          <a:p>
            <a:r>
              <a:rPr lang="en-US" sz="3600" dirty="0">
                <a:latin typeface="Times New Roman" pitchFamily="18" charset="0"/>
                <a:cs typeface="Times New Roman" pitchFamily="18" charset="0"/>
              </a:rPr>
              <a:t>Similarities</a:t>
            </a:r>
          </a:p>
          <a:p>
            <a:pPr>
              <a:buNone/>
            </a:pPr>
            <a:endParaRPr lang="en-US"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Performance scales</a:t>
            </a:r>
          </a:p>
        </p:txBody>
      </p:sp>
      <p:sp>
        <p:nvSpPr>
          <p:cNvPr id="3" name="Content Placeholder 2"/>
          <p:cNvSpPr>
            <a:spLocks noGrp="1"/>
          </p:cNvSpPr>
          <p:nvPr>
            <p:ph sz="quarter" idx="1"/>
          </p:nvPr>
        </p:nvSpPr>
        <p:spPr/>
        <p:txBody>
          <a:bodyPr>
            <a:normAutofit/>
          </a:bodyPr>
          <a:lstStyle/>
          <a:p>
            <a:r>
              <a:rPr lang="en-US" sz="3600" dirty="0">
                <a:latin typeface="Times New Roman" pitchFamily="18" charset="0"/>
                <a:cs typeface="Times New Roman" pitchFamily="18" charset="0"/>
              </a:rPr>
              <a:t>Picture completion </a:t>
            </a:r>
          </a:p>
          <a:p>
            <a:r>
              <a:rPr lang="en-US" sz="3600" dirty="0">
                <a:latin typeface="Times New Roman" pitchFamily="18" charset="0"/>
                <a:cs typeface="Times New Roman" pitchFamily="18" charset="0"/>
              </a:rPr>
              <a:t>Picture arrangement</a:t>
            </a:r>
          </a:p>
          <a:p>
            <a:r>
              <a:rPr lang="en-US" sz="3600" dirty="0">
                <a:latin typeface="Times New Roman" pitchFamily="18" charset="0"/>
                <a:cs typeface="Times New Roman" pitchFamily="18" charset="0"/>
              </a:rPr>
              <a:t>Block design</a:t>
            </a:r>
          </a:p>
          <a:p>
            <a:r>
              <a:rPr lang="en-US" sz="3600" dirty="0">
                <a:latin typeface="Times New Roman" pitchFamily="18" charset="0"/>
                <a:cs typeface="Times New Roman" pitchFamily="18" charset="0"/>
              </a:rPr>
              <a:t>Digit symbol</a:t>
            </a:r>
          </a:p>
          <a:p>
            <a:r>
              <a:rPr lang="en-US" sz="3600" dirty="0">
                <a:latin typeface="Times New Roman" pitchFamily="18" charset="0"/>
                <a:cs typeface="Times New Roman" pitchFamily="18" charset="0"/>
              </a:rPr>
              <a:t>Object assembly</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Hold test and Don’t hold test</a:t>
            </a:r>
          </a:p>
        </p:txBody>
      </p:sp>
      <p:sp>
        <p:nvSpPr>
          <p:cNvPr id="3" name="Content Placeholder 2"/>
          <p:cNvSpPr>
            <a:spLocks noGrp="1"/>
          </p:cNvSpPr>
          <p:nvPr>
            <p:ph sz="quarter" idx="1"/>
          </p:nvPr>
        </p:nvSpPr>
        <p:spPr/>
        <p:txBody>
          <a:bodyPr>
            <a:normAutofit lnSpcReduction="10000"/>
          </a:bodyPr>
          <a:lstStyle/>
          <a:p>
            <a:r>
              <a:rPr lang="en-US" dirty="0"/>
              <a:t>Hold tests -don’t deteriorate with age-</a:t>
            </a:r>
          </a:p>
          <a:p>
            <a:pPr>
              <a:buNone/>
            </a:pPr>
            <a:r>
              <a:rPr lang="en-US" dirty="0"/>
              <a:t>vocabulary</a:t>
            </a:r>
          </a:p>
          <a:p>
            <a:pPr>
              <a:buNone/>
            </a:pPr>
            <a:r>
              <a:rPr lang="en-US" dirty="0"/>
              <a:t>information</a:t>
            </a:r>
          </a:p>
          <a:p>
            <a:pPr>
              <a:buNone/>
            </a:pPr>
            <a:r>
              <a:rPr lang="en-US" dirty="0"/>
              <a:t>object assembly,</a:t>
            </a:r>
          </a:p>
          <a:p>
            <a:pPr>
              <a:buNone/>
            </a:pPr>
            <a:r>
              <a:rPr lang="en-US" dirty="0"/>
              <a:t>picture completion</a:t>
            </a:r>
          </a:p>
          <a:p>
            <a:r>
              <a:rPr lang="en-US" dirty="0"/>
              <a:t>Don’t hold tests- deteriorate with age-</a:t>
            </a:r>
          </a:p>
          <a:p>
            <a:pPr>
              <a:buNone/>
            </a:pPr>
            <a:r>
              <a:rPr lang="en-US" dirty="0"/>
              <a:t>Digit symbol</a:t>
            </a:r>
          </a:p>
          <a:p>
            <a:pPr>
              <a:buNone/>
            </a:pPr>
            <a:r>
              <a:rPr lang="en-US" dirty="0"/>
              <a:t>Digit span</a:t>
            </a:r>
          </a:p>
          <a:p>
            <a:pPr>
              <a:buNone/>
            </a:pPr>
            <a:r>
              <a:rPr lang="en-US" dirty="0"/>
              <a:t>Similarities</a:t>
            </a:r>
          </a:p>
          <a:p>
            <a:pPr>
              <a:buNone/>
            </a:pPr>
            <a:r>
              <a:rPr lang="en-US" dirty="0"/>
              <a:t>Block design</a:t>
            </a:r>
          </a:p>
          <a:p>
            <a:endParaRPr lang="en-US"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normAutofit/>
          </a:bodyPr>
          <a:lstStyle/>
          <a:p>
            <a:pPr>
              <a:buNone/>
            </a:pPr>
            <a:r>
              <a:rPr lang="en-US" sz="5400" dirty="0"/>
              <a:t>DQ =H-DH X 100/H </a:t>
            </a:r>
          </a:p>
          <a:p>
            <a:pPr>
              <a:buNone/>
            </a:pPr>
            <a:r>
              <a:rPr lang="en-US" sz="3600" dirty="0"/>
              <a:t>where </a:t>
            </a:r>
          </a:p>
          <a:p>
            <a:pPr>
              <a:buNone/>
            </a:pPr>
            <a:r>
              <a:rPr lang="en-US" sz="3600" dirty="0"/>
              <a:t>DQ=BRAIN DYSFUNCTION</a:t>
            </a:r>
          </a:p>
          <a:p>
            <a:pPr>
              <a:buNone/>
            </a:pPr>
            <a:r>
              <a:rPr lang="en-US" sz="3600" dirty="0"/>
              <a:t>H=Hold test</a:t>
            </a:r>
          </a:p>
          <a:p>
            <a:pPr>
              <a:buNone/>
            </a:pPr>
            <a:r>
              <a:rPr lang="en-US" sz="3600" dirty="0"/>
              <a:t>DH=Don t hold test</a:t>
            </a:r>
          </a:p>
          <a:p>
            <a:endParaRPr lang="en-US" sz="20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is intelligence?</a:t>
            </a:r>
          </a:p>
        </p:txBody>
      </p:sp>
      <p:sp>
        <p:nvSpPr>
          <p:cNvPr id="3" name="Content Placeholder 2"/>
          <p:cNvSpPr>
            <a:spLocks noGrp="1"/>
          </p:cNvSpPr>
          <p:nvPr>
            <p:ph sz="quarter" idx="1"/>
          </p:nvPr>
        </p:nvSpPr>
        <p:spPr/>
        <p:txBody>
          <a:bodyPr>
            <a:normAutofit fontScale="92500"/>
          </a:bodyPr>
          <a:lstStyle/>
          <a:p>
            <a:endParaRPr lang="en-US" dirty="0"/>
          </a:p>
          <a:p>
            <a:r>
              <a:rPr lang="en-US" sz="3200" dirty="0">
                <a:latin typeface="Times New Roman" pitchFamily="18" charset="0"/>
                <a:cs typeface="Times New Roman" pitchFamily="18" charset="0"/>
              </a:rPr>
              <a:t>A loaded question . . .</a:t>
            </a:r>
          </a:p>
          <a:p>
            <a:r>
              <a:rPr lang="en-US" sz="3200" dirty="0">
                <a:latin typeface="Times New Roman" pitchFamily="18" charset="0"/>
                <a:cs typeface="Times New Roman" pitchFamily="18" charset="0"/>
              </a:rPr>
              <a:t>Ability to understand, reason and perceive ; quickness in learning; mental  alertness; ability to grasp relationships etc</a:t>
            </a:r>
          </a:p>
          <a:p>
            <a:r>
              <a:rPr lang="en-US" sz="3200" dirty="0" err="1">
                <a:latin typeface="Times New Roman" pitchFamily="18" charset="0"/>
                <a:cs typeface="Times New Roman" pitchFamily="18" charset="0"/>
              </a:rPr>
              <a:t>Buddhi</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pratibha</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prajna</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medha</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dhi,chaturya</a:t>
            </a:r>
            <a:r>
              <a:rPr lang="en-US" sz="3200" dirty="0">
                <a:latin typeface="Times New Roman" pitchFamily="18" charset="0"/>
                <a:cs typeface="Times New Roman" pitchFamily="18" charset="0"/>
              </a:rPr>
              <a:t> are terms used in Indian context</a:t>
            </a:r>
          </a:p>
          <a:p>
            <a:r>
              <a:rPr lang="en-US" sz="3200" dirty="0">
                <a:latin typeface="Times New Roman" pitchFamily="18" charset="0"/>
                <a:cs typeface="Times New Roman" pitchFamily="18" charset="0"/>
              </a:rPr>
              <a:t>The capacity to profit from experience and to go beyond the given</a:t>
            </a:r>
          </a:p>
          <a:p>
            <a:endParaRPr lang="en-US" dirty="0"/>
          </a:p>
          <a:p>
            <a:endParaRPr lang="en-US"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WISC</a:t>
            </a:r>
          </a:p>
        </p:txBody>
      </p:sp>
      <p:sp>
        <p:nvSpPr>
          <p:cNvPr id="3" name="Content Placeholder 2"/>
          <p:cNvSpPr>
            <a:spLocks noGrp="1"/>
          </p:cNvSpPr>
          <p:nvPr>
            <p:ph sz="quarter" idx="1"/>
          </p:nvPr>
        </p:nvSpPr>
        <p:spPr/>
        <p:txBody>
          <a:bodyPr>
            <a:normAutofit/>
          </a:bodyPr>
          <a:lstStyle/>
          <a:p>
            <a:r>
              <a:rPr lang="en-US" sz="3600" dirty="0">
                <a:latin typeface="Times New Roman" pitchFamily="18" charset="0"/>
                <a:cs typeface="Times New Roman" pitchFamily="18" charset="0"/>
              </a:rPr>
              <a:t>First published in 1949</a:t>
            </a:r>
          </a:p>
          <a:p>
            <a:r>
              <a:rPr lang="en-US" sz="3600" dirty="0">
                <a:latin typeface="Times New Roman" pitchFamily="18" charset="0"/>
                <a:cs typeface="Times New Roman" pitchFamily="18" charset="0"/>
              </a:rPr>
              <a:t>Revised in 1974 known as WISC-R</a:t>
            </a:r>
          </a:p>
          <a:p>
            <a:r>
              <a:rPr lang="en-US" sz="3600" dirty="0">
                <a:latin typeface="Times New Roman" pitchFamily="18" charset="0"/>
                <a:cs typeface="Times New Roman" pitchFamily="18" charset="0"/>
              </a:rPr>
              <a:t>WISC-IV  currently in use</a:t>
            </a:r>
          </a:p>
          <a:p>
            <a:pPr>
              <a:lnSpc>
                <a:spcPct val="90000"/>
              </a:lnSpc>
            </a:pPr>
            <a:r>
              <a:rPr lang="en-US" sz="3600" dirty="0">
                <a:latin typeface="Times New Roman" pitchFamily="18" charset="0"/>
                <a:cs typeface="Times New Roman" pitchFamily="18" charset="0"/>
              </a:rPr>
              <a:t>Administration time varies from 1-3 hours</a:t>
            </a:r>
          </a:p>
          <a:p>
            <a:pPr>
              <a:lnSpc>
                <a:spcPct val="90000"/>
              </a:lnSpc>
            </a:pPr>
            <a:r>
              <a:rPr lang="en-US" sz="3600" dirty="0">
                <a:latin typeface="Times New Roman" pitchFamily="18" charset="0"/>
                <a:cs typeface="Times New Roman" pitchFamily="18" charset="0"/>
              </a:rPr>
              <a:t>Must be trained in order to administer – complicated rules</a:t>
            </a:r>
          </a:p>
          <a:p>
            <a:endParaRPr lang="en-US" dirty="0"/>
          </a:p>
          <a:p>
            <a:endParaRPr lang="en-US" dirty="0"/>
          </a:p>
          <a:p>
            <a:endParaRPr lang="en-US"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normAutofit lnSpcReduction="10000"/>
          </a:bodyPr>
          <a:lstStyle/>
          <a:p>
            <a:pPr>
              <a:lnSpc>
                <a:spcPct val="90000"/>
              </a:lnSpc>
            </a:pPr>
            <a:r>
              <a:rPr lang="en-US" sz="2400" dirty="0"/>
              <a:t>Provides </a:t>
            </a:r>
          </a:p>
          <a:p>
            <a:pPr lvl="1">
              <a:lnSpc>
                <a:spcPct val="90000"/>
              </a:lnSpc>
            </a:pPr>
            <a:r>
              <a:rPr lang="en-US" dirty="0"/>
              <a:t>Full Scale IQ--Global estimate of child’s general intellectual capacity/potential/level of cognitive ability and the relative standing compared to the normative population</a:t>
            </a:r>
          </a:p>
          <a:p>
            <a:pPr lvl="1">
              <a:lnSpc>
                <a:spcPct val="90000"/>
              </a:lnSpc>
            </a:pPr>
            <a:r>
              <a:rPr lang="en-US" dirty="0"/>
              <a:t>Verbal Comprehension Index –verbal reasoning skills</a:t>
            </a:r>
          </a:p>
          <a:p>
            <a:pPr lvl="1">
              <a:lnSpc>
                <a:spcPct val="90000"/>
              </a:lnSpc>
            </a:pPr>
            <a:r>
              <a:rPr lang="en-US" dirty="0"/>
              <a:t>Perceptual Reasoning Index – nonverbal reasoning skills</a:t>
            </a:r>
          </a:p>
          <a:p>
            <a:pPr lvl="1">
              <a:lnSpc>
                <a:spcPct val="90000"/>
              </a:lnSpc>
            </a:pPr>
            <a:r>
              <a:rPr lang="en-US" dirty="0"/>
              <a:t>Working Memory –ability to attend to and hold information in memory to formulate responses</a:t>
            </a:r>
          </a:p>
          <a:p>
            <a:pPr lvl="1">
              <a:lnSpc>
                <a:spcPct val="90000"/>
              </a:lnSpc>
            </a:pPr>
            <a:r>
              <a:rPr lang="en-US" dirty="0"/>
              <a:t>Processing Speed – speed of processing information</a:t>
            </a:r>
          </a:p>
          <a:p>
            <a:pPr lvl="1">
              <a:lnSpc>
                <a:spcPct val="90000"/>
              </a:lnSpc>
            </a:pPr>
            <a:r>
              <a:rPr lang="en-US" dirty="0"/>
              <a:t>Uses the deviation IQ (mean = 100, SD = 15)</a:t>
            </a:r>
          </a:p>
          <a:p>
            <a:pPr>
              <a:lnSpc>
                <a:spcPct val="90000"/>
              </a:lnSpc>
            </a:pPr>
            <a:r>
              <a:rPr lang="en-US" sz="2400" dirty="0"/>
              <a:t> WISC </a:t>
            </a:r>
            <a:r>
              <a:rPr lang="en-US" sz="2400" dirty="0" err="1"/>
              <a:t>standardised</a:t>
            </a:r>
            <a:r>
              <a:rPr lang="en-US" sz="2400" dirty="0"/>
              <a:t> on Indian population by </a:t>
            </a:r>
            <a:r>
              <a:rPr lang="en-US" sz="2400" dirty="0" err="1"/>
              <a:t>Malin</a:t>
            </a:r>
            <a:r>
              <a:rPr lang="en-US" sz="2400" dirty="0"/>
              <a:t> known as </a:t>
            </a:r>
            <a:r>
              <a:rPr lang="en-US" sz="2400" dirty="0" err="1"/>
              <a:t>Malin’s</a:t>
            </a:r>
            <a:r>
              <a:rPr lang="en-US" sz="2400" dirty="0"/>
              <a:t> Intelligence Scale for Indian Children(MISIC) for the age group of 6-15 years-15 subtests </a:t>
            </a:r>
          </a:p>
          <a:p>
            <a:endParaRPr lang="en-US"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WAPIS </a:t>
            </a:r>
          </a:p>
        </p:txBody>
      </p:sp>
      <p:sp>
        <p:nvSpPr>
          <p:cNvPr id="3" name="Content Placeholder 2"/>
          <p:cNvSpPr>
            <a:spLocks noGrp="1"/>
          </p:cNvSpPr>
          <p:nvPr>
            <p:ph sz="quarter" idx="1"/>
          </p:nvPr>
        </p:nvSpPr>
        <p:spPr/>
        <p:txBody>
          <a:bodyPr>
            <a:normAutofit fontScale="92500"/>
          </a:bodyPr>
          <a:lstStyle/>
          <a:p>
            <a:r>
              <a:rPr lang="en-US" sz="3600" dirty="0"/>
              <a:t>Performance part of  WAIS adopted for Indian population by </a:t>
            </a:r>
            <a:r>
              <a:rPr lang="en-US" sz="3600" dirty="0" err="1"/>
              <a:t>Prabharamalingaswamy</a:t>
            </a:r>
            <a:r>
              <a:rPr lang="en-US" sz="3600" dirty="0"/>
              <a:t>  in 1974</a:t>
            </a:r>
          </a:p>
          <a:p>
            <a:pPr>
              <a:buNone/>
            </a:pPr>
            <a:r>
              <a:rPr lang="en-US" sz="3600" dirty="0"/>
              <a:t>Performance scale consists of </a:t>
            </a:r>
          </a:p>
          <a:p>
            <a:r>
              <a:rPr lang="en-US" sz="3600" dirty="0"/>
              <a:t>Picture completion(26 cards)</a:t>
            </a:r>
          </a:p>
          <a:p>
            <a:r>
              <a:rPr lang="en-US" sz="3600" dirty="0"/>
              <a:t>Picture arrangement(9 items)</a:t>
            </a:r>
          </a:p>
          <a:p>
            <a:r>
              <a:rPr lang="en-US" sz="3600" dirty="0"/>
              <a:t>Block design (10 items)</a:t>
            </a:r>
          </a:p>
          <a:p>
            <a:r>
              <a:rPr lang="en-US" sz="3600" dirty="0"/>
              <a:t>Digit symbol(90 items)</a:t>
            </a:r>
          </a:p>
          <a:p>
            <a:r>
              <a:rPr lang="en-US" sz="3600" dirty="0"/>
              <a:t>Object assembly(4 items)</a:t>
            </a:r>
          </a:p>
          <a:p>
            <a:endParaRPr lang="en-US" dirty="0"/>
          </a:p>
          <a:p>
            <a:endParaRPr lang="en-US" dirty="0"/>
          </a:p>
          <a:p>
            <a:endParaRPr lang="en-US"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Indicators of Wechsler’s Tests</a:t>
            </a:r>
          </a:p>
        </p:txBody>
      </p:sp>
      <p:graphicFrame>
        <p:nvGraphicFramePr>
          <p:cNvPr id="4" name="Content Placeholder 3"/>
          <p:cNvGraphicFramePr>
            <a:graphicFrameLocks noGrp="1"/>
          </p:cNvGraphicFramePr>
          <p:nvPr>
            <p:ph sz="quarter" idx="1"/>
          </p:nvPr>
        </p:nvGraphicFramePr>
        <p:xfrm>
          <a:off x="381000" y="1524001"/>
          <a:ext cx="8229600" cy="5029199"/>
        </p:xfrm>
        <a:graphic>
          <a:graphicData uri="http://schemas.openxmlformats.org/drawingml/2006/table">
            <a:tbl>
              <a:tblPr firstRow="1" bandRow="1">
                <a:tableStyleId>{5C22544A-7EE6-4342-B048-85BDC9FD1C3A}</a:tableStyleId>
              </a:tblPr>
              <a:tblGrid>
                <a:gridCol w="2743200">
                  <a:extLst>
                    <a:ext uri="{9D8B030D-6E8A-4147-A177-3AD203B41FA5}">
                      <a16:colId xmlns:a16="http://schemas.microsoft.com/office/drawing/2014/main" val="20000"/>
                    </a:ext>
                  </a:extLst>
                </a:gridCol>
                <a:gridCol w="2743200">
                  <a:extLst>
                    <a:ext uri="{9D8B030D-6E8A-4147-A177-3AD203B41FA5}">
                      <a16:colId xmlns:a16="http://schemas.microsoft.com/office/drawing/2014/main" val="20001"/>
                    </a:ext>
                  </a:extLst>
                </a:gridCol>
                <a:gridCol w="2743200">
                  <a:extLst>
                    <a:ext uri="{9D8B030D-6E8A-4147-A177-3AD203B41FA5}">
                      <a16:colId xmlns:a16="http://schemas.microsoft.com/office/drawing/2014/main" val="20002"/>
                    </a:ext>
                  </a:extLst>
                </a:gridCol>
              </a:tblGrid>
              <a:tr h="432428">
                <a:tc>
                  <a:txBody>
                    <a:bodyPr/>
                    <a:lstStyle/>
                    <a:p>
                      <a:r>
                        <a:rPr lang="en-US" dirty="0"/>
                        <a:t>SUBTEST</a:t>
                      </a:r>
                    </a:p>
                  </a:txBody>
                  <a:tcPr/>
                </a:tc>
                <a:tc>
                  <a:txBody>
                    <a:bodyPr/>
                    <a:lstStyle/>
                    <a:p>
                      <a:r>
                        <a:rPr lang="en-US" dirty="0"/>
                        <a:t>HIGH SCORE</a:t>
                      </a:r>
                    </a:p>
                  </a:txBody>
                  <a:tcPr/>
                </a:tc>
                <a:tc>
                  <a:txBody>
                    <a:bodyPr/>
                    <a:lstStyle/>
                    <a:p>
                      <a:r>
                        <a:rPr lang="en-US" dirty="0"/>
                        <a:t>LOW SCORE</a:t>
                      </a:r>
                    </a:p>
                  </a:txBody>
                  <a:tcPr/>
                </a:tc>
                <a:extLst>
                  <a:ext uri="{0D108BD9-81ED-4DB2-BD59-A6C34878D82A}">
                    <a16:rowId xmlns:a16="http://schemas.microsoft.com/office/drawing/2014/main" val="10000"/>
                  </a:ext>
                </a:extLst>
              </a:tr>
              <a:tr h="746383">
                <a:tc>
                  <a:txBody>
                    <a:bodyPr/>
                    <a:lstStyle/>
                    <a:p>
                      <a:r>
                        <a:rPr lang="en-US" dirty="0"/>
                        <a:t>INFORMATION</a:t>
                      </a:r>
                    </a:p>
                  </a:txBody>
                  <a:tcPr/>
                </a:tc>
                <a:tc>
                  <a:txBody>
                    <a:bodyPr/>
                    <a:lstStyle/>
                    <a:p>
                      <a:r>
                        <a:rPr lang="en-US" dirty="0"/>
                        <a:t>OBSESSIVE-COMPULSIVES</a:t>
                      </a:r>
                    </a:p>
                  </a:txBody>
                  <a:tcPr/>
                </a:tc>
                <a:tc>
                  <a:txBody>
                    <a:bodyPr/>
                    <a:lstStyle/>
                    <a:p>
                      <a:r>
                        <a:rPr lang="en-US" dirty="0"/>
                        <a:t>CHRONIC SCHIZOPHRENICS</a:t>
                      </a:r>
                    </a:p>
                  </a:txBody>
                  <a:tcPr/>
                </a:tc>
                <a:extLst>
                  <a:ext uri="{0D108BD9-81ED-4DB2-BD59-A6C34878D82A}">
                    <a16:rowId xmlns:a16="http://schemas.microsoft.com/office/drawing/2014/main" val="10001"/>
                  </a:ext>
                </a:extLst>
              </a:tr>
              <a:tr h="432428">
                <a:tc>
                  <a:txBody>
                    <a:bodyPr/>
                    <a:lstStyle/>
                    <a:p>
                      <a:r>
                        <a:rPr lang="en-US" dirty="0"/>
                        <a:t>DIGIT</a:t>
                      </a:r>
                      <a:r>
                        <a:rPr lang="en-US" baseline="0" dirty="0"/>
                        <a:t> SPAN </a:t>
                      </a:r>
                      <a:endParaRPr lang="en-US" dirty="0"/>
                    </a:p>
                  </a:txBody>
                  <a:tcPr/>
                </a:tc>
                <a:tc>
                  <a:txBody>
                    <a:bodyPr/>
                    <a:lstStyle/>
                    <a:p>
                      <a:r>
                        <a:rPr lang="en-US" dirty="0"/>
                        <a:t>SCHIZOIDS</a:t>
                      </a:r>
                    </a:p>
                  </a:txBody>
                  <a:tcPr/>
                </a:tc>
                <a:tc>
                  <a:txBody>
                    <a:bodyPr/>
                    <a:lstStyle/>
                    <a:p>
                      <a:r>
                        <a:rPr lang="en-US" dirty="0"/>
                        <a:t>DEPRESSIVE PSYCHOTICS</a:t>
                      </a:r>
                    </a:p>
                  </a:txBody>
                  <a:tcPr/>
                </a:tc>
                <a:extLst>
                  <a:ext uri="{0D108BD9-81ED-4DB2-BD59-A6C34878D82A}">
                    <a16:rowId xmlns:a16="http://schemas.microsoft.com/office/drawing/2014/main" val="10002"/>
                  </a:ext>
                </a:extLst>
              </a:tr>
              <a:tr h="746383">
                <a:tc>
                  <a:txBody>
                    <a:bodyPr/>
                    <a:lstStyle/>
                    <a:p>
                      <a:r>
                        <a:rPr lang="en-US" dirty="0"/>
                        <a:t>PICTURE ARRANGEMENT</a:t>
                      </a:r>
                    </a:p>
                  </a:txBody>
                  <a:tcPr/>
                </a:tc>
                <a:tc>
                  <a:txBody>
                    <a:bodyPr/>
                    <a:lstStyle/>
                    <a:p>
                      <a:r>
                        <a:rPr lang="en-US" dirty="0"/>
                        <a:t>NARCISSITIC CHARACTER DISORDERS</a:t>
                      </a:r>
                    </a:p>
                  </a:txBody>
                  <a:tcPr/>
                </a:tc>
                <a:tc>
                  <a:txBody>
                    <a:bodyPr/>
                    <a:lstStyle/>
                    <a:p>
                      <a:r>
                        <a:rPr lang="en-US" dirty="0"/>
                        <a:t>PARANOID</a:t>
                      </a:r>
                      <a:r>
                        <a:rPr lang="en-US" baseline="0" dirty="0"/>
                        <a:t> CONDITIONS</a:t>
                      </a:r>
                      <a:endParaRPr lang="en-US" dirty="0"/>
                    </a:p>
                  </a:txBody>
                  <a:tcPr/>
                </a:tc>
                <a:extLst>
                  <a:ext uri="{0D108BD9-81ED-4DB2-BD59-A6C34878D82A}">
                    <a16:rowId xmlns:a16="http://schemas.microsoft.com/office/drawing/2014/main" val="10003"/>
                  </a:ext>
                </a:extLst>
              </a:tr>
              <a:tr h="432428">
                <a:tc>
                  <a:txBody>
                    <a:bodyPr/>
                    <a:lstStyle/>
                    <a:p>
                      <a:r>
                        <a:rPr lang="en-US" dirty="0"/>
                        <a:t>BLOCK DESIGN</a:t>
                      </a:r>
                    </a:p>
                  </a:txBody>
                  <a:tcPr/>
                </a:tc>
                <a:tc>
                  <a:txBody>
                    <a:bodyPr/>
                    <a:lstStyle/>
                    <a:p>
                      <a:r>
                        <a:rPr lang="en-US" dirty="0"/>
                        <a:t>SCHIZOPHRENICS</a:t>
                      </a:r>
                    </a:p>
                  </a:txBody>
                  <a:tcPr/>
                </a:tc>
                <a:tc>
                  <a:txBody>
                    <a:bodyPr/>
                    <a:lstStyle/>
                    <a:p>
                      <a:r>
                        <a:rPr lang="en-US" dirty="0"/>
                        <a:t>DEPRESSIVES</a:t>
                      </a:r>
                    </a:p>
                  </a:txBody>
                  <a:tcPr/>
                </a:tc>
                <a:extLst>
                  <a:ext uri="{0D108BD9-81ED-4DB2-BD59-A6C34878D82A}">
                    <a16:rowId xmlns:a16="http://schemas.microsoft.com/office/drawing/2014/main" val="10004"/>
                  </a:ext>
                </a:extLst>
              </a:tr>
              <a:tr h="746383">
                <a:tc>
                  <a:txBody>
                    <a:bodyPr/>
                    <a:lstStyle/>
                    <a:p>
                      <a:r>
                        <a:rPr lang="en-US" dirty="0"/>
                        <a:t>OBJECT ASSEMBLY</a:t>
                      </a:r>
                    </a:p>
                  </a:txBody>
                  <a:tcPr/>
                </a:tc>
                <a:tc>
                  <a:txBody>
                    <a:bodyPr/>
                    <a:lstStyle/>
                    <a:p>
                      <a:r>
                        <a:rPr lang="en-US" dirty="0"/>
                        <a:t>DETERIORATED SCHIZOPHRENICS</a:t>
                      </a:r>
                    </a:p>
                  </a:txBody>
                  <a:tcPr/>
                </a:tc>
                <a:tc>
                  <a:txBody>
                    <a:bodyPr/>
                    <a:lstStyle/>
                    <a:p>
                      <a:r>
                        <a:rPr lang="en-US" dirty="0"/>
                        <a:t>ORGANICITY,</a:t>
                      </a:r>
                    </a:p>
                    <a:p>
                      <a:r>
                        <a:rPr lang="en-US" dirty="0"/>
                        <a:t>DEPRESSION</a:t>
                      </a:r>
                    </a:p>
                  </a:txBody>
                  <a:tcPr/>
                </a:tc>
                <a:extLst>
                  <a:ext uri="{0D108BD9-81ED-4DB2-BD59-A6C34878D82A}">
                    <a16:rowId xmlns:a16="http://schemas.microsoft.com/office/drawing/2014/main" val="10005"/>
                  </a:ext>
                </a:extLst>
              </a:tr>
              <a:tr h="746383">
                <a:tc>
                  <a:txBody>
                    <a:bodyPr/>
                    <a:lstStyle/>
                    <a:p>
                      <a:r>
                        <a:rPr lang="en-US" dirty="0"/>
                        <a:t>DIGIT SYMBOL</a:t>
                      </a:r>
                    </a:p>
                  </a:txBody>
                  <a:tcPr/>
                </a:tc>
                <a:tc>
                  <a:txBody>
                    <a:bodyPr/>
                    <a:lstStyle/>
                    <a:p>
                      <a:r>
                        <a:rPr lang="en-US" dirty="0"/>
                        <a:t>OBSESSIVES,</a:t>
                      </a:r>
                    </a:p>
                    <a:p>
                      <a:r>
                        <a:rPr lang="en-US" dirty="0"/>
                        <a:t>MANICS</a:t>
                      </a:r>
                    </a:p>
                  </a:txBody>
                  <a:tcPr/>
                </a:tc>
                <a:tc>
                  <a:txBody>
                    <a:bodyPr/>
                    <a:lstStyle/>
                    <a:p>
                      <a:r>
                        <a:rPr lang="en-US" dirty="0"/>
                        <a:t>DEPRESSIVE NEUROTICS</a:t>
                      </a:r>
                    </a:p>
                  </a:txBody>
                  <a:tcPr/>
                </a:tc>
                <a:extLst>
                  <a:ext uri="{0D108BD9-81ED-4DB2-BD59-A6C34878D82A}">
                    <a16:rowId xmlns:a16="http://schemas.microsoft.com/office/drawing/2014/main" val="10006"/>
                  </a:ext>
                </a:extLst>
              </a:tr>
              <a:tr h="746383">
                <a:tc>
                  <a:txBody>
                    <a:bodyPr/>
                    <a:lstStyle/>
                    <a:p>
                      <a:r>
                        <a:rPr lang="en-US" dirty="0"/>
                        <a:t>ARITHMETIC</a:t>
                      </a:r>
                    </a:p>
                  </a:txBody>
                  <a:tcPr/>
                </a:tc>
                <a:tc>
                  <a:txBody>
                    <a:bodyPr/>
                    <a:lstStyle/>
                    <a:p>
                      <a:r>
                        <a:rPr lang="en-US" dirty="0"/>
                        <a:t>OBSESSIVE COMPULSIVES</a:t>
                      </a:r>
                    </a:p>
                  </a:txBody>
                  <a:tcPr/>
                </a:tc>
                <a:tc>
                  <a:txBody>
                    <a:bodyPr/>
                    <a:lstStyle/>
                    <a:p>
                      <a:r>
                        <a:rPr lang="en-US" dirty="0"/>
                        <a:t>NARCISSITIC PATIENTS,</a:t>
                      </a:r>
                    </a:p>
                    <a:p>
                      <a:r>
                        <a:rPr lang="en-US" dirty="0"/>
                        <a:t>ORGANICS</a:t>
                      </a:r>
                    </a:p>
                  </a:txBody>
                  <a:tcPr/>
                </a:tc>
                <a:extLst>
                  <a:ext uri="{0D108BD9-81ED-4DB2-BD59-A6C34878D82A}">
                    <a16:rowId xmlns:a16="http://schemas.microsoft.com/office/drawing/2014/main" val="10007"/>
                  </a:ext>
                </a:extLst>
              </a:tr>
            </a:tbl>
          </a:graphicData>
        </a:graphic>
      </p:graphicFrame>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Bhatia’s Battery of Performance Intelligence Test</a:t>
            </a:r>
          </a:p>
        </p:txBody>
      </p:sp>
      <p:sp>
        <p:nvSpPr>
          <p:cNvPr id="3" name="Content Placeholder 2"/>
          <p:cNvSpPr>
            <a:spLocks noGrp="1"/>
          </p:cNvSpPr>
          <p:nvPr>
            <p:ph sz="quarter" idx="1"/>
          </p:nvPr>
        </p:nvSpPr>
        <p:spPr/>
        <p:txBody>
          <a:bodyPr>
            <a:noAutofit/>
          </a:bodyPr>
          <a:lstStyle/>
          <a:p>
            <a:r>
              <a:rPr lang="en-US" sz="3600" dirty="0" err="1"/>
              <a:t>Chander</a:t>
            </a:r>
            <a:r>
              <a:rPr lang="en-US" sz="3600" dirty="0"/>
              <a:t> Mohan Bhatia developed this test</a:t>
            </a:r>
          </a:p>
          <a:p>
            <a:r>
              <a:rPr lang="en-US" sz="3600" dirty="0"/>
              <a:t>For illiterates most amenable</a:t>
            </a:r>
          </a:p>
          <a:p>
            <a:pPr>
              <a:buNone/>
            </a:pPr>
            <a:r>
              <a:rPr lang="en-US" sz="3600" dirty="0"/>
              <a:t>Consists of 5 subtests</a:t>
            </a:r>
          </a:p>
          <a:p>
            <a:r>
              <a:rPr lang="en-US" sz="3600" dirty="0"/>
              <a:t>Block Design(10 cards)</a:t>
            </a:r>
          </a:p>
          <a:p>
            <a:r>
              <a:rPr lang="en-US" sz="3600" dirty="0"/>
              <a:t>Pass along test(8 patterns)</a:t>
            </a:r>
          </a:p>
          <a:p>
            <a:r>
              <a:rPr lang="en-US" sz="3600" dirty="0"/>
              <a:t>Pattern drawing test(8 patterns)</a:t>
            </a:r>
          </a:p>
          <a:p>
            <a:r>
              <a:rPr lang="en-US" sz="3600" dirty="0"/>
              <a:t>Immediate memory span(sounds/digits)</a:t>
            </a:r>
          </a:p>
          <a:p>
            <a:r>
              <a:rPr lang="en-US" sz="3600" dirty="0"/>
              <a:t>Picture construction test (5 items)</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Verbal tests</a:t>
            </a:r>
          </a:p>
        </p:txBody>
      </p:sp>
      <p:sp>
        <p:nvSpPr>
          <p:cNvPr id="3" name="Content Placeholder 2"/>
          <p:cNvSpPr>
            <a:spLocks noGrp="1"/>
          </p:cNvSpPr>
          <p:nvPr>
            <p:ph sz="quarter" idx="1"/>
          </p:nvPr>
        </p:nvSpPr>
        <p:spPr/>
        <p:txBody>
          <a:bodyPr>
            <a:normAutofit fontScale="92500" lnSpcReduction="20000"/>
          </a:bodyPr>
          <a:lstStyle/>
          <a:p>
            <a:pPr>
              <a:buNone/>
            </a:pPr>
            <a:r>
              <a:rPr lang="en-US" sz="3200" dirty="0" err="1">
                <a:latin typeface="Times New Roman" pitchFamily="18" charset="0"/>
                <a:cs typeface="Times New Roman" pitchFamily="18" charset="0"/>
              </a:rPr>
              <a:t>Binet</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Kulakshetra</a:t>
            </a:r>
            <a:r>
              <a:rPr lang="en-US" sz="3200" dirty="0">
                <a:latin typeface="Times New Roman" pitchFamily="18" charset="0"/>
                <a:cs typeface="Times New Roman" pitchFamily="18" charset="0"/>
              </a:rPr>
              <a:t> Test(3-22 years)</a:t>
            </a:r>
          </a:p>
          <a:p>
            <a:r>
              <a:rPr lang="en-US" sz="3200" dirty="0">
                <a:latin typeface="Times New Roman" pitchFamily="18" charset="0"/>
                <a:cs typeface="Times New Roman" pitchFamily="18" charset="0"/>
              </a:rPr>
              <a:t>Revised and adapted for Indian conditions</a:t>
            </a:r>
          </a:p>
          <a:p>
            <a:r>
              <a:rPr lang="en-US" sz="3200" dirty="0">
                <a:latin typeface="Times New Roman" pitchFamily="18" charset="0"/>
                <a:cs typeface="Times New Roman" pitchFamily="18" charset="0"/>
              </a:rPr>
              <a:t>Gives pattern analysis for 7 primary abilities namely language, memory , conceptual thinking, reasoning, numerical reasoning, </a:t>
            </a:r>
            <a:r>
              <a:rPr lang="en-US" sz="3200" dirty="0" err="1">
                <a:latin typeface="Times New Roman" pitchFamily="18" charset="0"/>
                <a:cs typeface="Times New Roman" pitchFamily="18" charset="0"/>
              </a:rPr>
              <a:t>visuo</a:t>
            </a:r>
            <a:r>
              <a:rPr lang="en-US" sz="3200" dirty="0">
                <a:latin typeface="Times New Roman" pitchFamily="18" charset="0"/>
                <a:cs typeface="Times New Roman" pitchFamily="18" charset="0"/>
              </a:rPr>
              <a:t>-motor coordination and social intelligence</a:t>
            </a:r>
          </a:p>
          <a:p>
            <a:pPr>
              <a:buNone/>
            </a:pPr>
            <a:r>
              <a:rPr lang="en-US" sz="3200" dirty="0">
                <a:latin typeface="Times New Roman" pitchFamily="18" charset="0"/>
                <a:cs typeface="Times New Roman" pitchFamily="18" charset="0"/>
              </a:rPr>
              <a:t>Verbal Adult Intelligence Scale (VAIS)  ,Indian adaptation of WAIS Verbal part</a:t>
            </a:r>
          </a:p>
          <a:p>
            <a:r>
              <a:rPr lang="en-US" sz="3200" dirty="0">
                <a:latin typeface="Times New Roman" pitchFamily="18" charset="0"/>
                <a:cs typeface="Times New Roman" pitchFamily="18" charset="0"/>
              </a:rPr>
              <a:t>Consists of  information , arithmetic, digit span  and comprehension subtests</a:t>
            </a:r>
          </a:p>
          <a:p>
            <a:endParaRPr lang="en-US" dirty="0"/>
          </a:p>
          <a:p>
            <a:endParaRPr lang="en-US"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Seguin form board test </a:t>
            </a:r>
          </a:p>
        </p:txBody>
      </p:sp>
      <p:sp>
        <p:nvSpPr>
          <p:cNvPr id="3" name="Content Placeholder 2"/>
          <p:cNvSpPr>
            <a:spLocks noGrp="1"/>
          </p:cNvSpPr>
          <p:nvPr>
            <p:ph sz="quarter" idx="1"/>
          </p:nvPr>
        </p:nvSpPr>
        <p:spPr/>
        <p:txBody>
          <a:bodyPr>
            <a:normAutofit fontScale="92500" lnSpcReduction="10000"/>
          </a:bodyPr>
          <a:lstStyle/>
          <a:p>
            <a:r>
              <a:rPr lang="en-US" dirty="0"/>
              <a:t> </a:t>
            </a:r>
            <a:r>
              <a:rPr lang="en-US" sz="3600" dirty="0">
                <a:latin typeface="Times New Roman" pitchFamily="18" charset="0"/>
                <a:cs typeface="Times New Roman" pitchFamily="18" charset="0"/>
              </a:rPr>
              <a:t>French physician Seguin devised it</a:t>
            </a:r>
          </a:p>
          <a:p>
            <a:r>
              <a:rPr lang="en-US" sz="3600" dirty="0">
                <a:latin typeface="Times New Roman" pitchFamily="18" charset="0"/>
                <a:cs typeface="Times New Roman" pitchFamily="18" charset="0"/>
              </a:rPr>
              <a:t>It is a performance test  used mostly with children(3-11 years) and illiterates</a:t>
            </a:r>
          </a:p>
          <a:p>
            <a:r>
              <a:rPr lang="en-US" sz="3600" dirty="0">
                <a:latin typeface="Times New Roman" pitchFamily="18" charset="0"/>
                <a:cs typeface="Times New Roman" pitchFamily="18" charset="0"/>
              </a:rPr>
              <a:t>J </a:t>
            </a:r>
            <a:r>
              <a:rPr lang="en-US" sz="3600" dirty="0" err="1">
                <a:latin typeface="Times New Roman" pitchFamily="18" charset="0"/>
                <a:cs typeface="Times New Roman" pitchFamily="18" charset="0"/>
              </a:rPr>
              <a:t>Bharath</a:t>
            </a:r>
            <a:r>
              <a:rPr lang="en-US" sz="3600" dirty="0">
                <a:latin typeface="Times New Roman" pitchFamily="18" charset="0"/>
                <a:cs typeface="Times New Roman" pitchFamily="18" charset="0"/>
              </a:rPr>
              <a:t> Raj and SK </a:t>
            </a:r>
            <a:r>
              <a:rPr lang="en-US" sz="3600" dirty="0" err="1">
                <a:latin typeface="Times New Roman" pitchFamily="18" charset="0"/>
                <a:cs typeface="Times New Roman" pitchFamily="18" charset="0"/>
              </a:rPr>
              <a:t>Goel</a:t>
            </a:r>
            <a:r>
              <a:rPr lang="en-US" sz="3600" dirty="0">
                <a:latin typeface="Times New Roman" pitchFamily="18" charset="0"/>
                <a:cs typeface="Times New Roman" pitchFamily="18" charset="0"/>
              </a:rPr>
              <a:t> derived the norms for Indian population</a:t>
            </a:r>
          </a:p>
          <a:p>
            <a:r>
              <a:rPr lang="en-US" sz="3600" dirty="0">
                <a:latin typeface="Times New Roman" pitchFamily="18" charset="0"/>
                <a:cs typeface="Times New Roman" pitchFamily="18" charset="0"/>
              </a:rPr>
              <a:t>Consists of a wooden board in which the individual is required to insert 10 variously shaped blocks in the corresponding recesses as quickly as possible</a:t>
            </a:r>
          </a:p>
          <a:p>
            <a:endParaRPr lang="en-US"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Differential Ability Tests</a:t>
            </a:r>
          </a:p>
        </p:txBody>
      </p:sp>
      <p:sp>
        <p:nvSpPr>
          <p:cNvPr id="3" name="Content Placeholder 2"/>
          <p:cNvSpPr>
            <a:spLocks noGrp="1"/>
          </p:cNvSpPr>
          <p:nvPr>
            <p:ph sz="quarter" idx="1"/>
          </p:nvPr>
        </p:nvSpPr>
        <p:spPr/>
        <p:txBody>
          <a:bodyPr>
            <a:noAutofit/>
          </a:bodyPr>
          <a:lstStyle/>
          <a:p>
            <a:r>
              <a:rPr lang="en-US" sz="3600" dirty="0">
                <a:latin typeface="Times New Roman" pitchFamily="18" charset="0"/>
                <a:cs typeface="Times New Roman" pitchFamily="18" charset="0"/>
              </a:rPr>
              <a:t>Developed by Elliott</a:t>
            </a:r>
          </a:p>
          <a:p>
            <a:r>
              <a:rPr lang="en-US" sz="3600" dirty="0">
                <a:latin typeface="Times New Roman" pitchFamily="18" charset="0"/>
                <a:cs typeface="Times New Roman" pitchFamily="18" charset="0"/>
              </a:rPr>
              <a:t>Used for analyzing and diagnosing children’s learning difficulties </a:t>
            </a:r>
          </a:p>
          <a:p>
            <a:r>
              <a:rPr lang="en-US" sz="3600" dirty="0">
                <a:latin typeface="Times New Roman" pitchFamily="18" charset="0"/>
                <a:cs typeface="Times New Roman" pitchFamily="18" charset="0"/>
              </a:rPr>
              <a:t>To identify, select and classify children(2.5 to 17 years ) with learning disabilities</a:t>
            </a: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lstStyle/>
          <a:p>
            <a:r>
              <a:rPr lang="en-US" sz="3600" dirty="0">
                <a:latin typeface="Times New Roman" pitchFamily="18" charset="0"/>
                <a:cs typeface="Times New Roman" pitchFamily="18" charset="0"/>
              </a:rPr>
              <a:t>Consists of 20 subtests including 12 core subtests, 5 diagnostic subtests and 3 achievement subtests</a:t>
            </a:r>
          </a:p>
          <a:p>
            <a:r>
              <a:rPr lang="en-US" sz="3600" dirty="0">
                <a:latin typeface="Times New Roman" pitchFamily="18" charset="0"/>
                <a:cs typeface="Times New Roman" pitchFamily="18" charset="0"/>
              </a:rPr>
              <a:t>Provide useful information for understanding child’s cognitive strengths and weaknesses</a:t>
            </a:r>
          </a:p>
          <a:p>
            <a:pPr>
              <a:buNone/>
            </a:pPr>
            <a:endParaRPr lang="en-US"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Peabody Picture Vocabulary Test</a:t>
            </a:r>
          </a:p>
        </p:txBody>
      </p:sp>
      <p:sp>
        <p:nvSpPr>
          <p:cNvPr id="3" name="Content Placeholder 2"/>
          <p:cNvSpPr>
            <a:spLocks noGrp="1"/>
          </p:cNvSpPr>
          <p:nvPr>
            <p:ph sz="quarter" idx="1"/>
          </p:nvPr>
        </p:nvSpPr>
        <p:spPr/>
        <p:txBody>
          <a:bodyPr/>
          <a:lstStyle/>
          <a:p>
            <a:r>
              <a:rPr lang="en-US" sz="3600" dirty="0"/>
              <a:t>Used when testing time is limited or/are subject’s  reading skills are poor</a:t>
            </a:r>
          </a:p>
          <a:p>
            <a:r>
              <a:rPr lang="en-US" sz="3600" dirty="0"/>
              <a:t>It uses only pictures as test materials</a:t>
            </a:r>
          </a:p>
          <a:p>
            <a:r>
              <a:rPr lang="en-US" sz="3600" dirty="0"/>
              <a:t>Used for age level 2.5 to 85 years</a:t>
            </a:r>
          </a:p>
          <a:p>
            <a:pPr>
              <a:buNone/>
            </a:pP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normAutofit lnSpcReduction="10000"/>
          </a:bodyPr>
          <a:lstStyle/>
          <a:p>
            <a:r>
              <a:rPr lang="en-US" sz="2800" dirty="0">
                <a:latin typeface="Times New Roman" pitchFamily="18" charset="0"/>
                <a:cs typeface="Times New Roman" pitchFamily="18" charset="0"/>
              </a:rPr>
              <a:t>Intelligence is what intelligence test measures(Alfred Binet,1904)</a:t>
            </a:r>
          </a:p>
          <a:p>
            <a:r>
              <a:rPr lang="en-US" sz="2800" dirty="0">
                <a:latin typeface="Times New Roman" pitchFamily="18" charset="0"/>
                <a:cs typeface="Times New Roman" pitchFamily="18" charset="0"/>
              </a:rPr>
              <a:t>The ability to judge well, to understand  well and to  reason well (</a:t>
            </a:r>
            <a:r>
              <a:rPr lang="en-US" sz="2800" dirty="0" err="1">
                <a:latin typeface="Times New Roman" pitchFamily="18" charset="0"/>
                <a:cs typeface="Times New Roman" pitchFamily="18" charset="0"/>
              </a:rPr>
              <a:t>Binet</a:t>
            </a:r>
            <a:r>
              <a:rPr lang="en-US" sz="2800" dirty="0">
                <a:latin typeface="Times New Roman" pitchFamily="18" charset="0"/>
                <a:cs typeface="Times New Roman" pitchFamily="18" charset="0"/>
              </a:rPr>
              <a:t> &amp; Simon,1905)</a:t>
            </a:r>
          </a:p>
          <a:p>
            <a:r>
              <a:rPr lang="en-US" sz="2800" b="1" i="1" dirty="0">
                <a:latin typeface="Times New Roman" pitchFamily="18" charset="0"/>
                <a:cs typeface="Times New Roman" pitchFamily="18" charset="0"/>
              </a:rPr>
              <a:t>The aggregate capacity of the individual to act purposefully, to think rationally and to deal effectively with the environment(David Wechsler,1939)</a:t>
            </a:r>
          </a:p>
          <a:p>
            <a:r>
              <a:rPr lang="en-US" sz="2800" dirty="0">
                <a:latin typeface="Times New Roman" pitchFamily="18" charset="0"/>
                <a:cs typeface="Times New Roman" pitchFamily="18" charset="0"/>
              </a:rPr>
              <a:t>The ability or skill to solve problems or fashion products which are valued within one or more cultural settings(Howard Gardner,1986)</a:t>
            </a:r>
          </a:p>
          <a:p>
            <a:endParaRPr lang="en-US"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Tests for hearing handicapped</a:t>
            </a:r>
          </a:p>
        </p:txBody>
      </p:sp>
      <p:sp>
        <p:nvSpPr>
          <p:cNvPr id="3" name="Content Placeholder 2"/>
          <p:cNvSpPr>
            <a:spLocks noGrp="1"/>
          </p:cNvSpPr>
          <p:nvPr>
            <p:ph sz="quarter" idx="1"/>
          </p:nvPr>
        </p:nvSpPr>
        <p:spPr/>
        <p:txBody>
          <a:bodyPr/>
          <a:lstStyle/>
          <a:p>
            <a:r>
              <a:rPr lang="en-US" sz="3600" dirty="0" err="1">
                <a:latin typeface="Times New Roman" pitchFamily="18" charset="0"/>
                <a:cs typeface="Times New Roman" pitchFamily="18" charset="0"/>
              </a:rPr>
              <a:t>Hiskey</a:t>
            </a:r>
            <a:r>
              <a:rPr lang="en-US" sz="3600" dirty="0">
                <a:latin typeface="Times New Roman" pitchFamily="18" charset="0"/>
                <a:cs typeface="Times New Roman" pitchFamily="18" charset="0"/>
              </a:rPr>
              <a:t>-Nebraska Test of learning Aptitude</a:t>
            </a:r>
          </a:p>
          <a:p>
            <a:r>
              <a:rPr lang="en-US" sz="3600" dirty="0">
                <a:latin typeface="Times New Roman" pitchFamily="18" charset="0"/>
                <a:cs typeface="Times New Roman" pitchFamily="18" charset="0"/>
              </a:rPr>
              <a:t>Consists of  12 nonverbal subtests administered with pantomimic directions to deaf children</a:t>
            </a:r>
          </a:p>
          <a:p>
            <a:r>
              <a:rPr lang="en-US" sz="3600" dirty="0">
                <a:latin typeface="Times New Roman" pitchFamily="18" charset="0"/>
                <a:cs typeface="Times New Roman" pitchFamily="18" charset="0"/>
              </a:rPr>
              <a:t>Wechsler’s performance subtests can also be used </a:t>
            </a:r>
          </a:p>
          <a:p>
            <a:endParaRPr lang="en-US"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Tests for visually handicapped</a:t>
            </a:r>
          </a:p>
        </p:txBody>
      </p:sp>
      <p:sp>
        <p:nvSpPr>
          <p:cNvPr id="3" name="Content Placeholder 2"/>
          <p:cNvSpPr>
            <a:spLocks noGrp="1"/>
          </p:cNvSpPr>
          <p:nvPr>
            <p:ph sz="quarter" idx="1"/>
          </p:nvPr>
        </p:nvSpPr>
        <p:spPr/>
        <p:txBody>
          <a:bodyPr>
            <a:normAutofit/>
          </a:bodyPr>
          <a:lstStyle/>
          <a:p>
            <a:r>
              <a:rPr lang="en-US" sz="3600" dirty="0" err="1">
                <a:latin typeface="Times New Roman" pitchFamily="18" charset="0"/>
                <a:cs typeface="Times New Roman" pitchFamily="18" charset="0"/>
              </a:rPr>
              <a:t>Haptic</a:t>
            </a:r>
            <a:r>
              <a:rPr lang="en-US" sz="3600" dirty="0">
                <a:latin typeface="Times New Roman" pitchFamily="18" charset="0"/>
                <a:cs typeface="Times New Roman" pitchFamily="18" charset="0"/>
              </a:rPr>
              <a:t> intelligence Scale for Adult Blind</a:t>
            </a:r>
          </a:p>
          <a:p>
            <a:r>
              <a:rPr lang="en-US" sz="3600" dirty="0">
                <a:latin typeface="Times New Roman" pitchFamily="18" charset="0"/>
                <a:cs typeface="Times New Roman" pitchFamily="18" charset="0"/>
              </a:rPr>
              <a:t>Wechsler’s verbal subtests can be used for blind and partially sighted</a:t>
            </a:r>
          </a:p>
          <a:p>
            <a:r>
              <a:rPr lang="en-US" sz="3600" dirty="0">
                <a:latin typeface="Times New Roman" pitchFamily="18" charset="0"/>
                <a:cs typeface="Times New Roman" pitchFamily="18" charset="0"/>
              </a:rPr>
              <a:t>Perkin-</a:t>
            </a:r>
            <a:r>
              <a:rPr lang="en-US" sz="3600" dirty="0" err="1">
                <a:latin typeface="Times New Roman" pitchFamily="18" charset="0"/>
                <a:cs typeface="Times New Roman" pitchFamily="18" charset="0"/>
              </a:rPr>
              <a:t>Binet</a:t>
            </a:r>
            <a:r>
              <a:rPr lang="en-US" sz="3600" dirty="0">
                <a:latin typeface="Times New Roman" pitchFamily="18" charset="0"/>
                <a:cs typeface="Times New Roman" pitchFamily="18" charset="0"/>
              </a:rPr>
              <a:t> test of intelligence </a:t>
            </a: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Developmental schedules</a:t>
            </a:r>
          </a:p>
        </p:txBody>
      </p:sp>
      <p:sp>
        <p:nvSpPr>
          <p:cNvPr id="3" name="Content Placeholder 2"/>
          <p:cNvSpPr>
            <a:spLocks noGrp="1"/>
          </p:cNvSpPr>
          <p:nvPr>
            <p:ph sz="quarter" idx="1"/>
          </p:nvPr>
        </p:nvSpPr>
        <p:spPr/>
        <p:txBody>
          <a:bodyPr>
            <a:noAutofit/>
          </a:bodyPr>
          <a:lstStyle/>
          <a:p>
            <a:r>
              <a:rPr lang="en-US" sz="3600" dirty="0">
                <a:latin typeface="Times New Roman" pitchFamily="18" charset="0"/>
                <a:cs typeface="Times New Roman" pitchFamily="18" charset="0"/>
              </a:rPr>
              <a:t>Used with severely retarded children who are not receptive to verbal, nonverbal and performance tests</a:t>
            </a:r>
          </a:p>
          <a:p>
            <a:r>
              <a:rPr lang="en-US" sz="3600" dirty="0">
                <a:latin typeface="Times New Roman" pitchFamily="18" charset="0"/>
                <a:cs typeface="Times New Roman" pitchFamily="18" charset="0"/>
              </a:rPr>
              <a:t>Also used with small children and infants</a:t>
            </a:r>
          </a:p>
          <a:p>
            <a:r>
              <a:rPr lang="en-US" sz="3600" dirty="0">
                <a:latin typeface="Times New Roman" pitchFamily="18" charset="0"/>
                <a:cs typeface="Times New Roman" pitchFamily="18" charset="0"/>
              </a:rPr>
              <a:t>Testing with infants are difficult because of short attention span and greater susceptibility to fatigue</a:t>
            </a: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lstStyle/>
          <a:p>
            <a:pPr marL="514350" indent="-514350">
              <a:buFont typeface="+mj-lt"/>
              <a:buAutoNum type="arabicPeriod"/>
            </a:pPr>
            <a:r>
              <a:rPr lang="en-US" sz="2800" b="1" dirty="0" err="1">
                <a:latin typeface="Times New Roman" pitchFamily="18" charset="0"/>
                <a:cs typeface="Times New Roman" pitchFamily="18" charset="0"/>
              </a:rPr>
              <a:t>Brazelton</a:t>
            </a:r>
            <a:r>
              <a:rPr lang="en-US" sz="2800" b="1" dirty="0">
                <a:latin typeface="Times New Roman" pitchFamily="18" charset="0"/>
                <a:cs typeface="Times New Roman" pitchFamily="18" charset="0"/>
              </a:rPr>
              <a:t> neonatal behavioral assessment scale</a:t>
            </a:r>
          </a:p>
          <a:p>
            <a:pPr marL="514350" indent="-514350"/>
            <a:r>
              <a:rPr lang="en-US" sz="2800" dirty="0">
                <a:latin typeface="Times New Roman" pitchFamily="18" charset="0"/>
                <a:cs typeface="Times New Roman" pitchFamily="18" charset="0"/>
              </a:rPr>
              <a:t>Age range is 3 days to 4 weeks</a:t>
            </a:r>
          </a:p>
          <a:p>
            <a:pPr marL="514350" indent="-514350"/>
            <a:r>
              <a:rPr lang="en-US" sz="2800" dirty="0">
                <a:latin typeface="Times New Roman" pitchFamily="18" charset="0"/>
                <a:cs typeface="Times New Roman" pitchFamily="18" charset="0"/>
              </a:rPr>
              <a:t>Scored on 26 behavioral items and 20 elicited responses including measures of neurological, behavioral and social functioning</a:t>
            </a:r>
          </a:p>
          <a:p>
            <a:endParaRPr lang="en-US" dirty="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lstStyle/>
          <a:p>
            <a:pPr marL="514350" indent="-514350">
              <a:buAutoNum type="arabicPeriod" startAt="2"/>
            </a:pPr>
            <a:r>
              <a:rPr lang="en-US" sz="3600" b="1" dirty="0" err="1"/>
              <a:t>Bayley</a:t>
            </a:r>
            <a:r>
              <a:rPr lang="en-US" sz="3600" b="1" dirty="0"/>
              <a:t> Scales of Infant Development</a:t>
            </a:r>
          </a:p>
          <a:p>
            <a:pPr marL="514350" indent="-514350"/>
            <a:r>
              <a:rPr lang="en-US" sz="3600" dirty="0">
                <a:latin typeface="Times New Roman" pitchFamily="18" charset="0"/>
                <a:cs typeface="Times New Roman" pitchFamily="18" charset="0"/>
              </a:rPr>
              <a:t>Age range-1 to 30 months</a:t>
            </a:r>
          </a:p>
          <a:p>
            <a:pPr marL="514350" indent="-514350"/>
            <a:r>
              <a:rPr lang="en-US" sz="3600" dirty="0">
                <a:latin typeface="Times New Roman" pitchFamily="18" charset="0"/>
                <a:cs typeface="Times New Roman" pitchFamily="18" charset="0"/>
              </a:rPr>
              <a:t>Consists of 3 parts </a:t>
            </a:r>
          </a:p>
          <a:p>
            <a:pPr marL="514350" indent="-514350">
              <a:buNone/>
            </a:pPr>
            <a:r>
              <a:rPr lang="en-US" sz="3600" dirty="0">
                <a:latin typeface="Times New Roman" pitchFamily="18" charset="0"/>
                <a:cs typeface="Times New Roman" pitchFamily="18" charset="0"/>
              </a:rPr>
              <a:t>Mental scale</a:t>
            </a:r>
          </a:p>
          <a:p>
            <a:pPr marL="514350" indent="-514350">
              <a:buNone/>
            </a:pPr>
            <a:r>
              <a:rPr lang="en-US" sz="3600" dirty="0">
                <a:latin typeface="Times New Roman" pitchFamily="18" charset="0"/>
                <a:cs typeface="Times New Roman" pitchFamily="18" charset="0"/>
              </a:rPr>
              <a:t>Motor scale</a:t>
            </a:r>
          </a:p>
          <a:p>
            <a:pPr marL="514350" indent="-514350">
              <a:buNone/>
            </a:pPr>
            <a:r>
              <a:rPr lang="en-US" sz="3600" dirty="0">
                <a:latin typeface="Times New Roman" pitchFamily="18" charset="0"/>
                <a:cs typeface="Times New Roman" pitchFamily="18" charset="0"/>
              </a:rPr>
              <a:t>Behavioral rating scale</a:t>
            </a:r>
          </a:p>
          <a:p>
            <a:pPr marL="514350" indent="-514350"/>
            <a:endParaRPr lang="en-US" dirty="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normAutofit fontScale="62500" lnSpcReduction="20000"/>
          </a:bodyPr>
          <a:lstStyle/>
          <a:p>
            <a:pPr>
              <a:buNone/>
            </a:pPr>
            <a:r>
              <a:rPr lang="en-US" sz="4600" b="1" dirty="0">
                <a:latin typeface="Times New Roman" pitchFamily="18" charset="0"/>
                <a:cs typeface="Times New Roman" pitchFamily="18" charset="0"/>
              </a:rPr>
              <a:t>3.McCarty Scales of children abilities</a:t>
            </a:r>
          </a:p>
          <a:p>
            <a:r>
              <a:rPr lang="en-US" sz="4600" dirty="0">
                <a:latin typeface="Times New Roman" pitchFamily="18" charset="0"/>
                <a:cs typeface="Times New Roman" pitchFamily="18" charset="0"/>
              </a:rPr>
              <a:t>Age range-2.5 to 8.5 years</a:t>
            </a:r>
          </a:p>
          <a:p>
            <a:r>
              <a:rPr lang="en-US" sz="4600" dirty="0">
                <a:latin typeface="Times New Roman" pitchFamily="18" charset="0"/>
                <a:cs typeface="Times New Roman" pitchFamily="18" charset="0"/>
              </a:rPr>
              <a:t>Consists of 6 measures of intellectual and motor development</a:t>
            </a:r>
          </a:p>
          <a:p>
            <a:pPr>
              <a:buNone/>
            </a:pPr>
            <a:r>
              <a:rPr lang="en-US" sz="4600" dirty="0">
                <a:latin typeface="Times New Roman" pitchFamily="18" charset="0"/>
                <a:cs typeface="Times New Roman" pitchFamily="18" charset="0"/>
              </a:rPr>
              <a:t>Verbal</a:t>
            </a:r>
          </a:p>
          <a:p>
            <a:pPr>
              <a:buNone/>
            </a:pPr>
            <a:r>
              <a:rPr lang="en-US" sz="4600" dirty="0">
                <a:latin typeface="Times New Roman" pitchFamily="18" charset="0"/>
                <a:cs typeface="Times New Roman" pitchFamily="18" charset="0"/>
              </a:rPr>
              <a:t>Perceptual performance</a:t>
            </a:r>
          </a:p>
          <a:p>
            <a:pPr>
              <a:buNone/>
            </a:pPr>
            <a:r>
              <a:rPr lang="en-US" sz="4600" dirty="0">
                <a:latin typeface="Times New Roman" pitchFamily="18" charset="0"/>
                <a:cs typeface="Times New Roman" pitchFamily="18" charset="0"/>
              </a:rPr>
              <a:t>Quantitative </a:t>
            </a:r>
          </a:p>
          <a:p>
            <a:pPr>
              <a:buNone/>
            </a:pPr>
            <a:r>
              <a:rPr lang="en-US" sz="4600" dirty="0">
                <a:latin typeface="Times New Roman" pitchFamily="18" charset="0"/>
                <a:cs typeface="Times New Roman" pitchFamily="18" charset="0"/>
              </a:rPr>
              <a:t>General cognitive </a:t>
            </a:r>
          </a:p>
          <a:p>
            <a:pPr>
              <a:buNone/>
            </a:pPr>
            <a:r>
              <a:rPr lang="en-US" sz="4600" dirty="0">
                <a:latin typeface="Times New Roman" pitchFamily="18" charset="0"/>
                <a:cs typeface="Times New Roman" pitchFamily="18" charset="0"/>
              </a:rPr>
              <a:t>Memory and </a:t>
            </a:r>
          </a:p>
          <a:p>
            <a:pPr>
              <a:buNone/>
            </a:pPr>
            <a:r>
              <a:rPr lang="en-US" sz="4600" dirty="0">
                <a:latin typeface="Times New Roman" pitchFamily="18" charset="0"/>
                <a:cs typeface="Times New Roman" pitchFamily="18" charset="0"/>
              </a:rPr>
              <a:t>Motor</a:t>
            </a:r>
          </a:p>
          <a:p>
            <a:endParaRPr lang="en-US" dirty="0"/>
          </a:p>
          <a:p>
            <a:endParaRPr lang="en-US" dirty="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normAutofit/>
          </a:bodyPr>
          <a:lstStyle/>
          <a:p>
            <a:pPr>
              <a:buNone/>
            </a:pPr>
            <a:r>
              <a:rPr lang="en-US" sz="3600" b="1" dirty="0"/>
              <a:t>4.Koffman’s Intelligence tests</a:t>
            </a:r>
          </a:p>
          <a:p>
            <a:pPr>
              <a:buNone/>
            </a:pPr>
            <a:r>
              <a:rPr lang="en-US" sz="3600" dirty="0" err="1"/>
              <a:t>Koffman’s</a:t>
            </a:r>
            <a:r>
              <a:rPr lang="en-US" sz="3600" dirty="0"/>
              <a:t> Assessment battery for children(K-ABC) designed by A S </a:t>
            </a:r>
            <a:r>
              <a:rPr lang="en-US" sz="3600" dirty="0" err="1"/>
              <a:t>Koffman</a:t>
            </a:r>
            <a:r>
              <a:rPr lang="en-US" sz="3600" dirty="0"/>
              <a:t> and N L </a:t>
            </a:r>
            <a:r>
              <a:rPr lang="en-US" sz="3600" dirty="0" err="1"/>
              <a:t>Koffman</a:t>
            </a:r>
            <a:endParaRPr lang="en-US" sz="3600" dirty="0"/>
          </a:p>
          <a:p>
            <a:r>
              <a:rPr lang="en-US" sz="3600" dirty="0"/>
              <a:t>Age range -2.5 to 12.5 years</a:t>
            </a:r>
          </a:p>
          <a:p>
            <a:r>
              <a:rPr lang="en-US" sz="3600" dirty="0"/>
              <a:t>It measures simultaneous and sequential mental processing</a:t>
            </a: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Group Intelligence tests</a:t>
            </a:r>
          </a:p>
        </p:txBody>
      </p:sp>
      <p:sp>
        <p:nvSpPr>
          <p:cNvPr id="3" name="Content Placeholder 2"/>
          <p:cNvSpPr>
            <a:spLocks noGrp="1"/>
          </p:cNvSpPr>
          <p:nvPr>
            <p:ph sz="quarter" idx="1"/>
          </p:nvPr>
        </p:nvSpPr>
        <p:spPr/>
        <p:txBody>
          <a:bodyPr/>
          <a:lstStyle/>
          <a:p>
            <a:r>
              <a:rPr lang="en-US" sz="3600" dirty="0"/>
              <a:t>Multilevel Group intelligence  Tests</a:t>
            </a:r>
          </a:p>
          <a:p>
            <a:pPr>
              <a:buNone/>
            </a:pPr>
            <a:r>
              <a:rPr lang="en-US" sz="3600" dirty="0"/>
              <a:t>Used to compare intellectual growth of children over several years</a:t>
            </a:r>
          </a:p>
          <a:p>
            <a:pPr marL="514350" indent="-514350">
              <a:buFont typeface="+mj-lt"/>
              <a:buAutoNum type="arabicPeriod"/>
            </a:pPr>
            <a:r>
              <a:rPr lang="en-US" sz="3600" dirty="0"/>
              <a:t>Otis-Lennon School Ability Test(OLSAT)</a:t>
            </a:r>
          </a:p>
          <a:p>
            <a:pPr marL="514350" indent="-514350">
              <a:buFont typeface="+mj-lt"/>
              <a:buAutoNum type="arabicPeriod"/>
            </a:pPr>
            <a:r>
              <a:rPr lang="en-US" sz="3600" dirty="0"/>
              <a:t>Cognitive Ability Test</a:t>
            </a:r>
          </a:p>
          <a:p>
            <a:pPr marL="514350" indent="-514350">
              <a:buFont typeface="+mj-lt"/>
              <a:buAutoNum type="arabicPeriod"/>
            </a:pPr>
            <a:r>
              <a:rPr lang="en-US" sz="3600" dirty="0" err="1"/>
              <a:t>Wonderic</a:t>
            </a:r>
            <a:r>
              <a:rPr lang="en-US" sz="3600" dirty="0"/>
              <a:t>  Personnel  Test</a:t>
            </a:r>
          </a:p>
          <a:p>
            <a:pPr marL="514350" indent="-514350">
              <a:buFont typeface="+mj-lt"/>
              <a:buAutoNum type="arabicPeriod"/>
            </a:pPr>
            <a:endParaRPr lang="en-US" dirty="0"/>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Culture free and culture fair tests</a:t>
            </a:r>
          </a:p>
        </p:txBody>
      </p:sp>
      <p:sp>
        <p:nvSpPr>
          <p:cNvPr id="3" name="Content Placeholder 2"/>
          <p:cNvSpPr>
            <a:spLocks noGrp="1"/>
          </p:cNvSpPr>
          <p:nvPr>
            <p:ph sz="quarter" idx="1"/>
          </p:nvPr>
        </p:nvSpPr>
        <p:spPr/>
        <p:txBody>
          <a:bodyPr>
            <a:normAutofit fontScale="92500" lnSpcReduction="10000"/>
          </a:bodyPr>
          <a:lstStyle/>
          <a:p>
            <a:r>
              <a:rPr lang="en-US" sz="3600" dirty="0">
                <a:latin typeface="Times New Roman" pitchFamily="18" charset="0"/>
                <a:cs typeface="Times New Roman" pitchFamily="18" charset="0"/>
              </a:rPr>
              <a:t>Culture free tests are tests yielding scores that are completely independent of all cultural influences</a:t>
            </a:r>
          </a:p>
          <a:p>
            <a:r>
              <a:rPr lang="en-US" sz="3600" dirty="0">
                <a:latin typeface="Times New Roman" pitchFamily="18" charset="0"/>
                <a:cs typeface="Times New Roman" pitchFamily="18" charset="0"/>
              </a:rPr>
              <a:t>Culture fair tests are tests which are fair and appropriate for respondents of all cultures and subcultures e. g </a:t>
            </a:r>
            <a:r>
              <a:rPr lang="en-US" sz="3600" dirty="0" err="1">
                <a:latin typeface="Times New Roman" pitchFamily="18" charset="0"/>
                <a:cs typeface="Times New Roman" pitchFamily="18" charset="0"/>
              </a:rPr>
              <a:t>Cattell</a:t>
            </a:r>
            <a:r>
              <a:rPr lang="en-US" sz="3600" dirty="0">
                <a:latin typeface="Times New Roman" pitchFamily="18" charset="0"/>
                <a:cs typeface="Times New Roman" pitchFamily="18" charset="0"/>
              </a:rPr>
              <a:t> Culture Fair series, Learning Potential Assessment Device, Raven’s Progressive Matrices</a:t>
            </a:r>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Raven’s Progressive Matrices</a:t>
            </a:r>
            <a:br>
              <a:rPr lang="en-US" dirty="0"/>
            </a:br>
            <a:endParaRPr lang="en-US" dirty="0"/>
          </a:p>
        </p:txBody>
      </p:sp>
      <p:sp>
        <p:nvSpPr>
          <p:cNvPr id="3" name="Content Placeholder 2"/>
          <p:cNvSpPr>
            <a:spLocks noGrp="1"/>
          </p:cNvSpPr>
          <p:nvPr>
            <p:ph sz="quarter" idx="1"/>
          </p:nvPr>
        </p:nvSpPr>
        <p:spPr/>
        <p:txBody>
          <a:bodyPr>
            <a:normAutofit fontScale="92500" lnSpcReduction="10000"/>
          </a:bodyPr>
          <a:lstStyle/>
          <a:p>
            <a:r>
              <a:rPr lang="en-US" sz="3600" dirty="0">
                <a:latin typeface="Times New Roman" pitchFamily="18" charset="0"/>
                <a:cs typeface="Times New Roman" pitchFamily="18" charset="0"/>
              </a:rPr>
              <a:t>It is a  nonverbal test of observation and clear thinking</a:t>
            </a:r>
          </a:p>
          <a:p>
            <a:r>
              <a:rPr lang="en-US" sz="3600" dirty="0">
                <a:latin typeface="Times New Roman" pitchFamily="18" charset="0"/>
                <a:cs typeface="Times New Roman" pitchFamily="18" charset="0"/>
              </a:rPr>
              <a:t>It consists of 3 matrices(Subtests)</a:t>
            </a:r>
          </a:p>
          <a:p>
            <a:pPr marL="514350" indent="-514350">
              <a:buFont typeface="+mj-lt"/>
              <a:buAutoNum type="arabicPeriod"/>
            </a:pPr>
            <a:r>
              <a:rPr lang="en-US" sz="3600" dirty="0">
                <a:latin typeface="Times New Roman" pitchFamily="18" charset="0"/>
                <a:cs typeface="Times New Roman" pitchFamily="18" charset="0"/>
              </a:rPr>
              <a:t>Standard progressive matrices(6-80 years)</a:t>
            </a:r>
          </a:p>
          <a:p>
            <a:pPr marL="514350" indent="-514350">
              <a:buFont typeface="+mj-lt"/>
              <a:buAutoNum type="arabicPeriod"/>
            </a:pPr>
            <a:r>
              <a:rPr lang="en-US" sz="3600" dirty="0" err="1">
                <a:latin typeface="Times New Roman" pitchFamily="18" charset="0"/>
                <a:cs typeface="Times New Roman" pitchFamily="18" charset="0"/>
              </a:rPr>
              <a:t>Coloured</a:t>
            </a:r>
            <a:r>
              <a:rPr lang="en-US" sz="3600" dirty="0">
                <a:latin typeface="Times New Roman" pitchFamily="18" charset="0"/>
                <a:cs typeface="Times New Roman" pitchFamily="18" charset="0"/>
              </a:rPr>
              <a:t> progressive matrices (5-11 years)</a:t>
            </a:r>
          </a:p>
          <a:p>
            <a:pPr marL="514350" indent="-514350">
              <a:buFont typeface="+mj-lt"/>
              <a:buAutoNum type="arabicPeriod"/>
            </a:pPr>
            <a:r>
              <a:rPr lang="en-US" sz="3600" dirty="0">
                <a:latin typeface="Times New Roman" pitchFamily="18" charset="0"/>
                <a:cs typeface="Times New Roman" pitchFamily="18" charset="0"/>
              </a:rPr>
              <a:t>Adult progressive matrices for average adults</a:t>
            </a:r>
          </a:p>
          <a:p>
            <a:pPr>
              <a:buNone/>
            </a:pPr>
            <a:endParaRPr lang="en-US" dirty="0"/>
          </a:p>
          <a:p>
            <a:endParaRPr lang="en-US" dirty="0"/>
          </a:p>
          <a:p>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lstStyle/>
          <a:p>
            <a:r>
              <a:rPr lang="en-US" sz="3600" dirty="0">
                <a:latin typeface="Times New Roman" pitchFamily="18" charset="0"/>
                <a:cs typeface="Times New Roman" pitchFamily="18" charset="0"/>
              </a:rPr>
              <a:t>Intelligence comprises the mental abilities necessary for adaptation to, as well as shaping and selection of, any environmental context (Robert Sternberg,1997)</a:t>
            </a:r>
          </a:p>
          <a:p>
            <a:endParaRPr lang="en-US" dirty="0"/>
          </a:p>
          <a:p>
            <a:endParaRPr lang="en-US" dirty="0"/>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sz="quarter" idx="1"/>
          </p:nvPr>
        </p:nvSpPr>
        <p:spPr/>
        <p:txBody>
          <a:bodyPr>
            <a:normAutofit fontScale="92500" lnSpcReduction="20000"/>
          </a:bodyPr>
          <a:lstStyle/>
          <a:p>
            <a:r>
              <a:rPr lang="en-US" sz="3600" dirty="0">
                <a:latin typeface="Times New Roman" pitchFamily="18" charset="0"/>
                <a:cs typeface="Times New Roman" pitchFamily="18" charset="0"/>
              </a:rPr>
              <a:t>RPM assesses the two components of g identified by Spearman as educative ability and reproductive ability</a:t>
            </a:r>
          </a:p>
          <a:p>
            <a:r>
              <a:rPr lang="en-US" sz="3600" dirty="0">
                <a:latin typeface="Times New Roman" pitchFamily="18" charset="0"/>
                <a:cs typeface="Times New Roman" pitchFamily="18" charset="0"/>
              </a:rPr>
              <a:t>Educative ability refers to making meaning out of confusion, developing new insights and decision making</a:t>
            </a:r>
          </a:p>
          <a:p>
            <a:r>
              <a:rPr lang="en-US" sz="3600" dirty="0">
                <a:latin typeface="Times New Roman" pitchFamily="18" charset="0"/>
                <a:cs typeface="Times New Roman" pitchFamily="18" charset="0"/>
              </a:rPr>
              <a:t>Reproductive ability involves mastering, recalling and reproducing material which forms a cultural store of explicit, </a:t>
            </a:r>
            <a:r>
              <a:rPr lang="en-US" sz="3600" dirty="0" err="1">
                <a:latin typeface="Times New Roman" pitchFamily="18" charset="0"/>
                <a:cs typeface="Times New Roman" pitchFamily="18" charset="0"/>
              </a:rPr>
              <a:t>verbalised</a:t>
            </a:r>
            <a:r>
              <a:rPr lang="en-US" sz="3600" dirty="0">
                <a:latin typeface="Times New Roman" pitchFamily="18" charset="0"/>
                <a:cs typeface="Times New Roman" pitchFamily="18" charset="0"/>
              </a:rPr>
              <a:t> knowledge</a:t>
            </a:r>
          </a:p>
          <a:p>
            <a:endParaRPr lang="en-US" dirty="0"/>
          </a:p>
          <a:p>
            <a:endParaRPr lang="en-US" dirty="0"/>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Intelligence derived from Rorschach </a:t>
            </a:r>
          </a:p>
        </p:txBody>
      </p:sp>
      <p:sp>
        <p:nvSpPr>
          <p:cNvPr id="3" name="Content Placeholder 2"/>
          <p:cNvSpPr>
            <a:spLocks noGrp="1"/>
          </p:cNvSpPr>
          <p:nvPr>
            <p:ph sz="quarter" idx="1"/>
          </p:nvPr>
        </p:nvSpPr>
        <p:spPr/>
        <p:txBody>
          <a:bodyPr>
            <a:normAutofit/>
          </a:bodyPr>
          <a:lstStyle/>
          <a:p>
            <a:pPr>
              <a:buNone/>
            </a:pPr>
            <a:r>
              <a:rPr lang="en-US" sz="3600" dirty="0"/>
              <a:t>Above average Intelligence</a:t>
            </a:r>
          </a:p>
          <a:p>
            <a:r>
              <a:rPr lang="en-US" sz="3600" dirty="0"/>
              <a:t> more than 7 W(whole) responses with good form level,</a:t>
            </a:r>
          </a:p>
          <a:p>
            <a:r>
              <a:rPr lang="en-US" sz="3600" dirty="0"/>
              <a:t>M ( Movement) responses more than 5</a:t>
            </a:r>
          </a:p>
          <a:p>
            <a:r>
              <a:rPr lang="en-US" sz="3600" dirty="0"/>
              <a:t>Pure color responses 3 to 4</a:t>
            </a:r>
          </a:p>
          <a:p>
            <a:r>
              <a:rPr lang="en-US" sz="3600" dirty="0"/>
              <a:t>Percent good form responses 79% &amp; above</a:t>
            </a:r>
          </a:p>
          <a:p>
            <a:r>
              <a:rPr lang="en-US" sz="3600" dirty="0"/>
              <a:t>Low animal responses</a:t>
            </a:r>
          </a:p>
          <a:p>
            <a:endParaRPr lang="en-US" sz="3600" dirty="0"/>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Intelligence testing in India</a:t>
            </a:r>
          </a:p>
        </p:txBody>
      </p:sp>
      <p:sp>
        <p:nvSpPr>
          <p:cNvPr id="3" name="Content Placeholder 2"/>
          <p:cNvSpPr>
            <a:spLocks noGrp="1"/>
          </p:cNvSpPr>
          <p:nvPr>
            <p:ph sz="quarter" idx="1"/>
          </p:nvPr>
        </p:nvSpPr>
        <p:spPr/>
        <p:txBody>
          <a:bodyPr/>
          <a:lstStyle/>
          <a:p>
            <a:r>
              <a:rPr lang="en-US" sz="2800" dirty="0">
                <a:latin typeface="Times New Roman" pitchFamily="18" charset="0"/>
                <a:cs typeface="Times New Roman" pitchFamily="18" charset="0"/>
              </a:rPr>
              <a:t>First systematic attempt to standardize a test of intelligence (</a:t>
            </a:r>
            <a:r>
              <a:rPr lang="en-US" sz="2800" dirty="0" err="1">
                <a:latin typeface="Times New Roman" pitchFamily="18" charset="0"/>
                <a:cs typeface="Times New Roman" pitchFamily="18" charset="0"/>
              </a:rPr>
              <a:t>Binet’s</a:t>
            </a:r>
            <a:r>
              <a:rPr lang="en-US" sz="2800" dirty="0">
                <a:latin typeface="Times New Roman" pitchFamily="18" charset="0"/>
                <a:cs typeface="Times New Roman" pitchFamily="18" charset="0"/>
              </a:rPr>
              <a:t> test) was made by Dr Rice in 1930 in Urdu &amp;Punjabi</a:t>
            </a:r>
          </a:p>
          <a:p>
            <a:r>
              <a:rPr lang="en-US" sz="2800" dirty="0">
                <a:latin typeface="Times New Roman" pitchFamily="18" charset="0"/>
                <a:cs typeface="Times New Roman" pitchFamily="18" charset="0"/>
              </a:rPr>
              <a:t>First doctorate on test construction was awarded to K G Desai in 1954 for the development of group test of intelligence in Gujarati</a:t>
            </a:r>
          </a:p>
          <a:p>
            <a:r>
              <a:rPr lang="en-US" sz="2800" dirty="0">
                <a:latin typeface="Times New Roman" pitchFamily="18" charset="0"/>
                <a:cs typeface="Times New Roman" pitchFamily="18" charset="0"/>
              </a:rPr>
              <a:t>National Library of  Educational and Psychological Tests(NLEPT) at National Council Of Educational Research and training(NCERT) has documented Indian tests</a:t>
            </a:r>
          </a:p>
          <a:p>
            <a:endParaRPr lang="en-US" dirty="0"/>
          </a:p>
          <a:p>
            <a:endParaRPr lang="en-US" dirty="0"/>
          </a:p>
          <a:p>
            <a:endParaRPr lang="en-US" dirty="0"/>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Some tests developed in India</a:t>
            </a:r>
          </a:p>
        </p:txBody>
      </p:sp>
      <p:sp>
        <p:nvSpPr>
          <p:cNvPr id="8" name="Text Placeholder 7"/>
          <p:cNvSpPr>
            <a:spLocks noGrp="1"/>
          </p:cNvSpPr>
          <p:nvPr>
            <p:ph type="body" idx="1"/>
          </p:nvPr>
        </p:nvSpPr>
        <p:spPr/>
        <p:txBody>
          <a:bodyPr/>
          <a:lstStyle/>
          <a:p>
            <a:r>
              <a:rPr lang="en-US" dirty="0"/>
              <a:t>Verbal tests</a:t>
            </a:r>
          </a:p>
        </p:txBody>
      </p:sp>
      <p:sp>
        <p:nvSpPr>
          <p:cNvPr id="10" name="Text Placeholder 9"/>
          <p:cNvSpPr>
            <a:spLocks noGrp="1"/>
          </p:cNvSpPr>
          <p:nvPr>
            <p:ph type="body" sz="half" idx="3"/>
          </p:nvPr>
        </p:nvSpPr>
        <p:spPr/>
        <p:txBody>
          <a:bodyPr/>
          <a:lstStyle/>
          <a:p>
            <a:r>
              <a:rPr lang="en-US" dirty="0"/>
              <a:t>Performance tests</a:t>
            </a:r>
          </a:p>
        </p:txBody>
      </p:sp>
      <p:sp>
        <p:nvSpPr>
          <p:cNvPr id="9" name="Content Placeholder 8"/>
          <p:cNvSpPr>
            <a:spLocks noGrp="1"/>
          </p:cNvSpPr>
          <p:nvPr>
            <p:ph sz="half" idx="2"/>
          </p:nvPr>
        </p:nvSpPr>
        <p:spPr/>
        <p:txBody>
          <a:bodyPr>
            <a:normAutofit fontScale="92500" lnSpcReduction="20000"/>
          </a:bodyPr>
          <a:lstStyle/>
          <a:p>
            <a:pPr marL="457200" indent="-457200">
              <a:buFont typeface="+mj-lt"/>
              <a:buAutoNum type="arabicPeriod"/>
            </a:pPr>
            <a:r>
              <a:rPr lang="en-US" dirty="0"/>
              <a:t>Group test of intelligence by </a:t>
            </a:r>
            <a:r>
              <a:rPr lang="en-US" dirty="0" err="1"/>
              <a:t>Prayag</a:t>
            </a:r>
            <a:r>
              <a:rPr lang="en-US" dirty="0"/>
              <a:t> Mehta</a:t>
            </a:r>
          </a:p>
          <a:p>
            <a:pPr marL="457200" indent="-457200">
              <a:buFont typeface="+mj-lt"/>
              <a:buAutoNum type="arabicPeriod"/>
            </a:pPr>
            <a:r>
              <a:rPr lang="en-US" dirty="0"/>
              <a:t>Group test of mental ability by S </a:t>
            </a:r>
            <a:r>
              <a:rPr lang="en-US" dirty="0" err="1"/>
              <a:t>Jalota</a:t>
            </a:r>
            <a:endParaRPr lang="en-US" dirty="0"/>
          </a:p>
          <a:p>
            <a:pPr marL="457200" indent="-457200">
              <a:buFont typeface="+mj-lt"/>
              <a:buAutoNum type="arabicPeriod"/>
            </a:pPr>
            <a:r>
              <a:rPr lang="en-US" dirty="0"/>
              <a:t>Indian adaptation of </a:t>
            </a:r>
            <a:r>
              <a:rPr lang="en-US" dirty="0" err="1"/>
              <a:t>Binet</a:t>
            </a:r>
            <a:r>
              <a:rPr lang="en-US" dirty="0"/>
              <a:t>-Simon Scale by S K </a:t>
            </a:r>
            <a:r>
              <a:rPr lang="en-US" dirty="0" err="1"/>
              <a:t>Kulshreshta</a:t>
            </a:r>
            <a:endParaRPr lang="en-US" dirty="0"/>
          </a:p>
          <a:p>
            <a:pPr marL="457200" indent="-457200">
              <a:buFont typeface="+mj-lt"/>
              <a:buAutoNum type="arabicPeriod"/>
            </a:pPr>
            <a:r>
              <a:rPr lang="en-US" dirty="0"/>
              <a:t>Test of general mental ability by M C Joshi</a:t>
            </a:r>
          </a:p>
          <a:p>
            <a:pPr marL="457200" indent="-457200">
              <a:buFont typeface="+mj-lt"/>
              <a:buAutoNum type="arabicPeriod"/>
            </a:pPr>
            <a:r>
              <a:rPr lang="en-US" dirty="0"/>
              <a:t>Bihar test of intelligence by S M </a:t>
            </a:r>
            <a:r>
              <a:rPr lang="en-US" dirty="0" err="1"/>
              <a:t>Mohsin</a:t>
            </a:r>
            <a:endParaRPr lang="en-US" dirty="0"/>
          </a:p>
        </p:txBody>
      </p:sp>
      <p:sp>
        <p:nvSpPr>
          <p:cNvPr id="11" name="Content Placeholder 10"/>
          <p:cNvSpPr>
            <a:spLocks noGrp="1"/>
          </p:cNvSpPr>
          <p:nvPr>
            <p:ph sz="half" idx="4"/>
          </p:nvPr>
        </p:nvSpPr>
        <p:spPr/>
        <p:txBody>
          <a:bodyPr/>
          <a:lstStyle/>
          <a:p>
            <a:pPr marL="457200" indent="-457200">
              <a:buFont typeface="+mj-lt"/>
              <a:buAutoNum type="arabicPeriod"/>
            </a:pPr>
            <a:r>
              <a:rPr lang="en-US" dirty="0"/>
              <a:t>Adaptation of WAPIS by R </a:t>
            </a:r>
            <a:r>
              <a:rPr lang="en-US" dirty="0" err="1"/>
              <a:t>Ramalingaswamy</a:t>
            </a:r>
            <a:endParaRPr lang="en-US" dirty="0"/>
          </a:p>
          <a:p>
            <a:pPr marL="457200" indent="-457200">
              <a:buFont typeface="+mj-lt"/>
              <a:buAutoNum type="arabicPeriod"/>
            </a:pPr>
            <a:r>
              <a:rPr lang="en-US" dirty="0"/>
              <a:t>Draw –a- Man test by </a:t>
            </a:r>
            <a:r>
              <a:rPr lang="en-US" dirty="0" err="1"/>
              <a:t>Pramila</a:t>
            </a:r>
            <a:r>
              <a:rPr lang="en-US" dirty="0"/>
              <a:t> </a:t>
            </a:r>
            <a:r>
              <a:rPr lang="en-US" dirty="0" err="1"/>
              <a:t>Pathak</a:t>
            </a:r>
            <a:endParaRPr lang="en-US" dirty="0"/>
          </a:p>
          <a:p>
            <a:pPr marL="457200" indent="-457200">
              <a:buFont typeface="+mj-lt"/>
              <a:buAutoNum type="arabicPeriod"/>
            </a:pPr>
            <a:r>
              <a:rPr lang="en-US" dirty="0"/>
              <a:t>Performance test of intelligence by C M Bhatia</a:t>
            </a:r>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Classification of IQ  Range</a:t>
            </a:r>
          </a:p>
        </p:txBody>
      </p:sp>
      <p:graphicFrame>
        <p:nvGraphicFramePr>
          <p:cNvPr id="4" name="Content Placeholder 3"/>
          <p:cNvGraphicFramePr>
            <a:graphicFrameLocks noGrp="1"/>
          </p:cNvGraphicFramePr>
          <p:nvPr>
            <p:ph sz="quarter" idx="1"/>
          </p:nvPr>
        </p:nvGraphicFramePr>
        <p:xfrm>
          <a:off x="838200" y="1447800"/>
          <a:ext cx="7772400" cy="3708400"/>
        </p:xfrm>
        <a:graphic>
          <a:graphicData uri="http://schemas.openxmlformats.org/drawingml/2006/table">
            <a:tbl>
              <a:tblPr firstRow="1" bandRow="1">
                <a:tableStyleId>{5C22544A-7EE6-4342-B048-85BDC9FD1C3A}</a:tableStyleId>
              </a:tblPr>
              <a:tblGrid>
                <a:gridCol w="3886200">
                  <a:extLst>
                    <a:ext uri="{9D8B030D-6E8A-4147-A177-3AD203B41FA5}">
                      <a16:colId xmlns:a16="http://schemas.microsoft.com/office/drawing/2014/main" val="20000"/>
                    </a:ext>
                  </a:extLst>
                </a:gridCol>
                <a:gridCol w="3886200">
                  <a:extLst>
                    <a:ext uri="{9D8B030D-6E8A-4147-A177-3AD203B41FA5}">
                      <a16:colId xmlns:a16="http://schemas.microsoft.com/office/drawing/2014/main" val="20001"/>
                    </a:ext>
                  </a:extLst>
                </a:gridCol>
              </a:tblGrid>
              <a:tr h="370840">
                <a:tc>
                  <a:txBody>
                    <a:bodyPr/>
                    <a:lstStyle/>
                    <a:p>
                      <a:r>
                        <a:rPr lang="en-US" dirty="0"/>
                        <a:t>CLASSIFICATION</a:t>
                      </a:r>
                    </a:p>
                  </a:txBody>
                  <a:tcPr/>
                </a:tc>
                <a:tc>
                  <a:txBody>
                    <a:bodyPr/>
                    <a:lstStyle/>
                    <a:p>
                      <a:r>
                        <a:rPr lang="en-US" dirty="0"/>
                        <a:t>IQ RANGE</a:t>
                      </a:r>
                    </a:p>
                  </a:txBody>
                  <a:tcPr/>
                </a:tc>
                <a:extLst>
                  <a:ext uri="{0D108BD9-81ED-4DB2-BD59-A6C34878D82A}">
                    <a16:rowId xmlns:a16="http://schemas.microsoft.com/office/drawing/2014/main" val="10000"/>
                  </a:ext>
                </a:extLst>
              </a:tr>
              <a:tr h="370840">
                <a:tc>
                  <a:txBody>
                    <a:bodyPr/>
                    <a:lstStyle/>
                    <a:p>
                      <a:r>
                        <a:rPr lang="en-US" dirty="0"/>
                        <a:t>PROFOUND MR</a:t>
                      </a:r>
                    </a:p>
                  </a:txBody>
                  <a:tcPr/>
                </a:tc>
                <a:tc>
                  <a:txBody>
                    <a:bodyPr/>
                    <a:lstStyle/>
                    <a:p>
                      <a:r>
                        <a:rPr lang="en-US" dirty="0"/>
                        <a:t>BELOW 20</a:t>
                      </a:r>
                    </a:p>
                  </a:txBody>
                  <a:tcPr/>
                </a:tc>
                <a:extLst>
                  <a:ext uri="{0D108BD9-81ED-4DB2-BD59-A6C34878D82A}">
                    <a16:rowId xmlns:a16="http://schemas.microsoft.com/office/drawing/2014/main" val="10001"/>
                  </a:ext>
                </a:extLst>
              </a:tr>
              <a:tr h="370840">
                <a:tc>
                  <a:txBody>
                    <a:bodyPr/>
                    <a:lstStyle/>
                    <a:p>
                      <a:r>
                        <a:rPr lang="en-US" dirty="0"/>
                        <a:t>SEVERE MR</a:t>
                      </a:r>
                    </a:p>
                  </a:txBody>
                  <a:tcPr/>
                </a:tc>
                <a:tc>
                  <a:txBody>
                    <a:bodyPr/>
                    <a:lstStyle/>
                    <a:p>
                      <a:r>
                        <a:rPr lang="en-US" dirty="0"/>
                        <a:t>20-34</a:t>
                      </a:r>
                    </a:p>
                  </a:txBody>
                  <a:tcPr/>
                </a:tc>
                <a:extLst>
                  <a:ext uri="{0D108BD9-81ED-4DB2-BD59-A6C34878D82A}">
                    <a16:rowId xmlns:a16="http://schemas.microsoft.com/office/drawing/2014/main" val="10002"/>
                  </a:ext>
                </a:extLst>
              </a:tr>
              <a:tr h="370840">
                <a:tc>
                  <a:txBody>
                    <a:bodyPr/>
                    <a:lstStyle/>
                    <a:p>
                      <a:r>
                        <a:rPr lang="en-US" dirty="0"/>
                        <a:t>MODERATE MR</a:t>
                      </a:r>
                    </a:p>
                  </a:txBody>
                  <a:tcPr/>
                </a:tc>
                <a:tc>
                  <a:txBody>
                    <a:bodyPr/>
                    <a:lstStyle/>
                    <a:p>
                      <a:r>
                        <a:rPr lang="en-US" dirty="0"/>
                        <a:t>35-49</a:t>
                      </a:r>
                    </a:p>
                  </a:txBody>
                  <a:tcPr/>
                </a:tc>
                <a:extLst>
                  <a:ext uri="{0D108BD9-81ED-4DB2-BD59-A6C34878D82A}">
                    <a16:rowId xmlns:a16="http://schemas.microsoft.com/office/drawing/2014/main" val="10003"/>
                  </a:ext>
                </a:extLst>
              </a:tr>
              <a:tr h="370840">
                <a:tc>
                  <a:txBody>
                    <a:bodyPr/>
                    <a:lstStyle/>
                    <a:p>
                      <a:r>
                        <a:rPr lang="en-US" dirty="0"/>
                        <a:t>MILD MR</a:t>
                      </a:r>
                    </a:p>
                  </a:txBody>
                  <a:tcPr/>
                </a:tc>
                <a:tc>
                  <a:txBody>
                    <a:bodyPr/>
                    <a:lstStyle/>
                    <a:p>
                      <a:r>
                        <a:rPr lang="en-US" dirty="0"/>
                        <a:t>50-69</a:t>
                      </a:r>
                    </a:p>
                  </a:txBody>
                  <a:tcPr/>
                </a:tc>
                <a:extLst>
                  <a:ext uri="{0D108BD9-81ED-4DB2-BD59-A6C34878D82A}">
                    <a16:rowId xmlns:a16="http://schemas.microsoft.com/office/drawing/2014/main" val="10004"/>
                  </a:ext>
                </a:extLst>
              </a:tr>
              <a:tr h="370840">
                <a:tc>
                  <a:txBody>
                    <a:bodyPr/>
                    <a:lstStyle/>
                    <a:p>
                      <a:r>
                        <a:rPr lang="en-US" dirty="0"/>
                        <a:t>BORDERLINE INTELLIGENCE</a:t>
                      </a:r>
                    </a:p>
                  </a:txBody>
                  <a:tcPr/>
                </a:tc>
                <a:tc>
                  <a:txBody>
                    <a:bodyPr/>
                    <a:lstStyle/>
                    <a:p>
                      <a:r>
                        <a:rPr lang="en-US" dirty="0"/>
                        <a:t>70-89</a:t>
                      </a:r>
                    </a:p>
                  </a:txBody>
                  <a:tcPr/>
                </a:tc>
                <a:extLst>
                  <a:ext uri="{0D108BD9-81ED-4DB2-BD59-A6C34878D82A}">
                    <a16:rowId xmlns:a16="http://schemas.microsoft.com/office/drawing/2014/main" val="10005"/>
                  </a:ext>
                </a:extLst>
              </a:tr>
              <a:tr h="370840">
                <a:tc>
                  <a:txBody>
                    <a:bodyPr/>
                    <a:lstStyle/>
                    <a:p>
                      <a:r>
                        <a:rPr lang="en-US" dirty="0"/>
                        <a:t>AVERAGE INTELLIGENCE</a:t>
                      </a:r>
                    </a:p>
                  </a:txBody>
                  <a:tcPr/>
                </a:tc>
                <a:tc>
                  <a:txBody>
                    <a:bodyPr/>
                    <a:lstStyle/>
                    <a:p>
                      <a:r>
                        <a:rPr lang="en-US" dirty="0"/>
                        <a:t>90-109</a:t>
                      </a:r>
                    </a:p>
                  </a:txBody>
                  <a:tcPr/>
                </a:tc>
                <a:extLst>
                  <a:ext uri="{0D108BD9-81ED-4DB2-BD59-A6C34878D82A}">
                    <a16:rowId xmlns:a16="http://schemas.microsoft.com/office/drawing/2014/main" val="10006"/>
                  </a:ext>
                </a:extLst>
              </a:tr>
              <a:tr h="370840">
                <a:tc>
                  <a:txBody>
                    <a:bodyPr/>
                    <a:lstStyle/>
                    <a:p>
                      <a:r>
                        <a:rPr lang="en-US" dirty="0"/>
                        <a:t>BRIGHT NORMAL</a:t>
                      </a:r>
                    </a:p>
                  </a:txBody>
                  <a:tcPr/>
                </a:tc>
                <a:tc>
                  <a:txBody>
                    <a:bodyPr/>
                    <a:lstStyle/>
                    <a:p>
                      <a:r>
                        <a:rPr lang="en-US" dirty="0"/>
                        <a:t>110-119</a:t>
                      </a:r>
                    </a:p>
                  </a:txBody>
                  <a:tcPr/>
                </a:tc>
                <a:extLst>
                  <a:ext uri="{0D108BD9-81ED-4DB2-BD59-A6C34878D82A}">
                    <a16:rowId xmlns:a16="http://schemas.microsoft.com/office/drawing/2014/main" val="10007"/>
                  </a:ext>
                </a:extLst>
              </a:tr>
              <a:tr h="370840">
                <a:tc>
                  <a:txBody>
                    <a:bodyPr/>
                    <a:lstStyle/>
                    <a:p>
                      <a:r>
                        <a:rPr lang="en-US" dirty="0"/>
                        <a:t>SUPERIOR</a:t>
                      </a:r>
                    </a:p>
                  </a:txBody>
                  <a:tcPr/>
                </a:tc>
                <a:tc>
                  <a:txBody>
                    <a:bodyPr/>
                    <a:lstStyle/>
                    <a:p>
                      <a:r>
                        <a:rPr lang="en-US" dirty="0"/>
                        <a:t>120-130</a:t>
                      </a:r>
                    </a:p>
                  </a:txBody>
                  <a:tcPr/>
                </a:tc>
                <a:extLst>
                  <a:ext uri="{0D108BD9-81ED-4DB2-BD59-A6C34878D82A}">
                    <a16:rowId xmlns:a16="http://schemas.microsoft.com/office/drawing/2014/main" val="10008"/>
                  </a:ext>
                </a:extLst>
              </a:tr>
              <a:tr h="370840">
                <a:tc>
                  <a:txBody>
                    <a:bodyPr/>
                    <a:lstStyle/>
                    <a:p>
                      <a:r>
                        <a:rPr lang="en-US" dirty="0"/>
                        <a:t>VERY SUPERIOR</a:t>
                      </a:r>
                    </a:p>
                  </a:txBody>
                  <a:tcPr/>
                </a:tc>
                <a:tc>
                  <a:txBody>
                    <a:bodyPr/>
                    <a:lstStyle/>
                    <a:p>
                      <a:r>
                        <a:rPr lang="en-US" dirty="0"/>
                        <a:t>ABOVE 130</a:t>
                      </a:r>
                    </a:p>
                  </a:txBody>
                  <a:tcPr/>
                </a:tc>
                <a:extLst>
                  <a:ext uri="{0D108BD9-81ED-4DB2-BD59-A6C34878D82A}">
                    <a16:rowId xmlns:a16="http://schemas.microsoft.com/office/drawing/2014/main" val="10009"/>
                  </a:ext>
                </a:extLst>
              </a:tr>
            </a:tbl>
          </a:graphicData>
        </a:graphic>
      </p:graphicFrame>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pic>
        <p:nvPicPr>
          <p:cNvPr id="4" name="Picture 6"/>
          <p:cNvPicPr>
            <a:picLocks noGrp="1" noChangeAspect="1" noChangeArrowheads="1"/>
          </p:cNvPicPr>
          <p:nvPr>
            <p:ph sz="quarter" idx="1"/>
          </p:nvPr>
        </p:nvPicPr>
        <p:blipFill>
          <a:blip r:embed="rId2" cstate="print"/>
          <a:stretch>
            <a:fillRect/>
          </a:stretch>
        </p:blipFill>
        <p:spPr bwMode="auto">
          <a:xfrm>
            <a:off x="2273651" y="1447800"/>
            <a:ext cx="5053897" cy="4572000"/>
          </a:xfrm>
          <a:prstGeom prst="rect">
            <a:avLst/>
          </a:prstGeom>
          <a:noFill/>
          <a:ln w="9525">
            <a:noFill/>
            <a:miter lim="800000"/>
            <a:headEnd/>
            <a:tailEnd/>
          </a:ln>
        </p:spPr>
      </p:pic>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Intelligence Classification according to IQ</a:t>
            </a:r>
          </a:p>
        </p:txBody>
      </p:sp>
      <p:graphicFrame>
        <p:nvGraphicFramePr>
          <p:cNvPr id="4" name="Content Placeholder 3"/>
          <p:cNvGraphicFramePr>
            <a:graphicFrameLocks noGrp="1"/>
          </p:cNvGraphicFramePr>
          <p:nvPr>
            <p:ph sz="quarter" idx="1"/>
          </p:nvPr>
        </p:nvGraphicFramePr>
        <p:xfrm>
          <a:off x="914400" y="1447800"/>
          <a:ext cx="7772400" cy="2966720"/>
        </p:xfrm>
        <a:graphic>
          <a:graphicData uri="http://schemas.openxmlformats.org/drawingml/2006/table">
            <a:tbl>
              <a:tblPr firstRow="1" bandRow="1">
                <a:tableStyleId>{5C22544A-7EE6-4342-B048-85BDC9FD1C3A}</a:tableStyleId>
              </a:tblPr>
              <a:tblGrid>
                <a:gridCol w="2590800">
                  <a:extLst>
                    <a:ext uri="{9D8B030D-6E8A-4147-A177-3AD203B41FA5}">
                      <a16:colId xmlns:a16="http://schemas.microsoft.com/office/drawing/2014/main" val="20000"/>
                    </a:ext>
                  </a:extLst>
                </a:gridCol>
                <a:gridCol w="2590800">
                  <a:extLst>
                    <a:ext uri="{9D8B030D-6E8A-4147-A177-3AD203B41FA5}">
                      <a16:colId xmlns:a16="http://schemas.microsoft.com/office/drawing/2014/main" val="20001"/>
                    </a:ext>
                  </a:extLst>
                </a:gridCol>
                <a:gridCol w="2590800">
                  <a:extLst>
                    <a:ext uri="{9D8B030D-6E8A-4147-A177-3AD203B41FA5}">
                      <a16:colId xmlns:a16="http://schemas.microsoft.com/office/drawing/2014/main" val="20002"/>
                    </a:ext>
                  </a:extLst>
                </a:gridCol>
              </a:tblGrid>
              <a:tr h="370840">
                <a:tc>
                  <a:txBody>
                    <a:bodyPr/>
                    <a:lstStyle/>
                    <a:p>
                      <a:r>
                        <a:rPr lang="en-US" dirty="0"/>
                        <a:t>CLASSIFICATION</a:t>
                      </a:r>
                    </a:p>
                  </a:txBody>
                  <a:tcPr/>
                </a:tc>
                <a:tc>
                  <a:txBody>
                    <a:bodyPr/>
                    <a:lstStyle/>
                    <a:p>
                      <a:r>
                        <a:rPr lang="en-US" dirty="0"/>
                        <a:t>IQ</a:t>
                      </a:r>
                      <a:r>
                        <a:rPr lang="en-US" baseline="0" dirty="0"/>
                        <a:t> LIMITS</a:t>
                      </a:r>
                      <a:endParaRPr lang="en-US" dirty="0"/>
                    </a:p>
                  </a:txBody>
                  <a:tcPr/>
                </a:tc>
                <a:tc>
                  <a:txBody>
                    <a:bodyPr/>
                    <a:lstStyle/>
                    <a:p>
                      <a:r>
                        <a:rPr lang="en-US" dirty="0"/>
                        <a:t>PERCENT INCLUDED</a:t>
                      </a:r>
                    </a:p>
                  </a:txBody>
                  <a:tcPr/>
                </a:tc>
                <a:extLst>
                  <a:ext uri="{0D108BD9-81ED-4DB2-BD59-A6C34878D82A}">
                    <a16:rowId xmlns:a16="http://schemas.microsoft.com/office/drawing/2014/main" val="10000"/>
                  </a:ext>
                </a:extLst>
              </a:tr>
              <a:tr h="370840">
                <a:tc>
                  <a:txBody>
                    <a:bodyPr/>
                    <a:lstStyle/>
                    <a:p>
                      <a:r>
                        <a:rPr lang="en-US" dirty="0"/>
                        <a:t>DEFECTIVE</a:t>
                      </a:r>
                    </a:p>
                  </a:txBody>
                  <a:tcPr/>
                </a:tc>
                <a:tc>
                  <a:txBody>
                    <a:bodyPr/>
                    <a:lstStyle/>
                    <a:p>
                      <a:r>
                        <a:rPr lang="en-US" dirty="0"/>
                        <a:t>65 AND BELOW</a:t>
                      </a:r>
                    </a:p>
                  </a:txBody>
                  <a:tcPr/>
                </a:tc>
                <a:tc>
                  <a:txBody>
                    <a:bodyPr/>
                    <a:lstStyle/>
                    <a:p>
                      <a:r>
                        <a:rPr lang="en-US" dirty="0"/>
                        <a:t>2.2</a:t>
                      </a:r>
                    </a:p>
                  </a:txBody>
                  <a:tcPr/>
                </a:tc>
                <a:extLst>
                  <a:ext uri="{0D108BD9-81ED-4DB2-BD59-A6C34878D82A}">
                    <a16:rowId xmlns:a16="http://schemas.microsoft.com/office/drawing/2014/main" val="10001"/>
                  </a:ext>
                </a:extLst>
              </a:tr>
              <a:tr h="370840">
                <a:tc>
                  <a:txBody>
                    <a:bodyPr/>
                    <a:lstStyle/>
                    <a:p>
                      <a:r>
                        <a:rPr lang="en-US" dirty="0"/>
                        <a:t>BORDERLINE</a:t>
                      </a:r>
                    </a:p>
                  </a:txBody>
                  <a:tcPr/>
                </a:tc>
                <a:tc>
                  <a:txBody>
                    <a:bodyPr/>
                    <a:lstStyle/>
                    <a:p>
                      <a:r>
                        <a:rPr lang="en-US" dirty="0"/>
                        <a:t>66-79</a:t>
                      </a:r>
                    </a:p>
                  </a:txBody>
                  <a:tcPr/>
                </a:tc>
                <a:tc>
                  <a:txBody>
                    <a:bodyPr/>
                    <a:lstStyle/>
                    <a:p>
                      <a:r>
                        <a:rPr lang="en-US" dirty="0"/>
                        <a:t>6.7</a:t>
                      </a:r>
                    </a:p>
                  </a:txBody>
                  <a:tcPr/>
                </a:tc>
                <a:extLst>
                  <a:ext uri="{0D108BD9-81ED-4DB2-BD59-A6C34878D82A}">
                    <a16:rowId xmlns:a16="http://schemas.microsoft.com/office/drawing/2014/main" val="10002"/>
                  </a:ext>
                </a:extLst>
              </a:tr>
              <a:tr h="370840">
                <a:tc>
                  <a:txBody>
                    <a:bodyPr/>
                    <a:lstStyle/>
                    <a:p>
                      <a:r>
                        <a:rPr lang="en-US" dirty="0"/>
                        <a:t>DULL NORMAL</a:t>
                      </a:r>
                    </a:p>
                  </a:txBody>
                  <a:tcPr/>
                </a:tc>
                <a:tc>
                  <a:txBody>
                    <a:bodyPr/>
                    <a:lstStyle/>
                    <a:p>
                      <a:r>
                        <a:rPr lang="en-US" dirty="0"/>
                        <a:t>80-90</a:t>
                      </a:r>
                    </a:p>
                  </a:txBody>
                  <a:tcPr/>
                </a:tc>
                <a:tc>
                  <a:txBody>
                    <a:bodyPr/>
                    <a:lstStyle/>
                    <a:p>
                      <a:r>
                        <a:rPr lang="en-US" dirty="0"/>
                        <a:t>16.1</a:t>
                      </a:r>
                    </a:p>
                  </a:txBody>
                  <a:tcPr/>
                </a:tc>
                <a:extLst>
                  <a:ext uri="{0D108BD9-81ED-4DB2-BD59-A6C34878D82A}">
                    <a16:rowId xmlns:a16="http://schemas.microsoft.com/office/drawing/2014/main" val="10003"/>
                  </a:ext>
                </a:extLst>
              </a:tr>
              <a:tr h="370840">
                <a:tc>
                  <a:txBody>
                    <a:bodyPr/>
                    <a:lstStyle/>
                    <a:p>
                      <a:r>
                        <a:rPr lang="en-US" dirty="0"/>
                        <a:t>AVERAGE</a:t>
                      </a:r>
                    </a:p>
                  </a:txBody>
                  <a:tcPr/>
                </a:tc>
                <a:tc>
                  <a:txBody>
                    <a:bodyPr/>
                    <a:lstStyle/>
                    <a:p>
                      <a:r>
                        <a:rPr lang="en-US" dirty="0"/>
                        <a:t>91-110</a:t>
                      </a:r>
                    </a:p>
                  </a:txBody>
                  <a:tcPr/>
                </a:tc>
                <a:tc>
                  <a:txBody>
                    <a:bodyPr/>
                    <a:lstStyle/>
                    <a:p>
                      <a:r>
                        <a:rPr lang="en-US" dirty="0"/>
                        <a:t>50</a:t>
                      </a:r>
                    </a:p>
                  </a:txBody>
                  <a:tcPr/>
                </a:tc>
                <a:extLst>
                  <a:ext uri="{0D108BD9-81ED-4DB2-BD59-A6C34878D82A}">
                    <a16:rowId xmlns:a16="http://schemas.microsoft.com/office/drawing/2014/main" val="10004"/>
                  </a:ext>
                </a:extLst>
              </a:tr>
              <a:tr h="370840">
                <a:tc>
                  <a:txBody>
                    <a:bodyPr/>
                    <a:lstStyle/>
                    <a:p>
                      <a:r>
                        <a:rPr lang="en-US" dirty="0"/>
                        <a:t>BRIGHT NORMAL</a:t>
                      </a:r>
                    </a:p>
                  </a:txBody>
                  <a:tcPr/>
                </a:tc>
                <a:tc>
                  <a:txBody>
                    <a:bodyPr/>
                    <a:lstStyle/>
                    <a:p>
                      <a:r>
                        <a:rPr lang="en-US" dirty="0"/>
                        <a:t>111-119</a:t>
                      </a:r>
                    </a:p>
                  </a:txBody>
                  <a:tcPr/>
                </a:tc>
                <a:tc>
                  <a:txBody>
                    <a:bodyPr/>
                    <a:lstStyle/>
                    <a:p>
                      <a:r>
                        <a:rPr lang="en-US" dirty="0"/>
                        <a:t>16.1</a:t>
                      </a:r>
                    </a:p>
                  </a:txBody>
                  <a:tcPr/>
                </a:tc>
                <a:extLst>
                  <a:ext uri="{0D108BD9-81ED-4DB2-BD59-A6C34878D82A}">
                    <a16:rowId xmlns:a16="http://schemas.microsoft.com/office/drawing/2014/main" val="10005"/>
                  </a:ext>
                </a:extLst>
              </a:tr>
              <a:tr h="370840">
                <a:tc>
                  <a:txBody>
                    <a:bodyPr/>
                    <a:lstStyle/>
                    <a:p>
                      <a:r>
                        <a:rPr lang="en-US" dirty="0"/>
                        <a:t>SUPERIOR</a:t>
                      </a:r>
                    </a:p>
                  </a:txBody>
                  <a:tcPr/>
                </a:tc>
                <a:tc>
                  <a:txBody>
                    <a:bodyPr/>
                    <a:lstStyle/>
                    <a:p>
                      <a:r>
                        <a:rPr lang="en-US" dirty="0"/>
                        <a:t>120-127</a:t>
                      </a:r>
                    </a:p>
                  </a:txBody>
                  <a:tcPr/>
                </a:tc>
                <a:tc>
                  <a:txBody>
                    <a:bodyPr/>
                    <a:lstStyle/>
                    <a:p>
                      <a:r>
                        <a:rPr lang="en-US" dirty="0"/>
                        <a:t>6.7</a:t>
                      </a:r>
                    </a:p>
                  </a:txBody>
                  <a:tcPr/>
                </a:tc>
                <a:extLst>
                  <a:ext uri="{0D108BD9-81ED-4DB2-BD59-A6C34878D82A}">
                    <a16:rowId xmlns:a16="http://schemas.microsoft.com/office/drawing/2014/main" val="10006"/>
                  </a:ext>
                </a:extLst>
              </a:tr>
              <a:tr h="370840">
                <a:tc>
                  <a:txBody>
                    <a:bodyPr/>
                    <a:lstStyle/>
                    <a:p>
                      <a:r>
                        <a:rPr lang="en-US" dirty="0"/>
                        <a:t>VERY SUPERIOR</a:t>
                      </a:r>
                    </a:p>
                  </a:txBody>
                  <a:tcPr/>
                </a:tc>
                <a:tc>
                  <a:txBody>
                    <a:bodyPr/>
                    <a:lstStyle/>
                    <a:p>
                      <a:r>
                        <a:rPr lang="en-US" dirty="0"/>
                        <a:t>128</a:t>
                      </a:r>
                      <a:r>
                        <a:rPr lang="en-US" baseline="0" dirty="0"/>
                        <a:t> AND ABOVE</a:t>
                      </a:r>
                      <a:endParaRPr lang="en-US" dirty="0"/>
                    </a:p>
                  </a:txBody>
                  <a:tcPr/>
                </a:tc>
                <a:tc>
                  <a:txBody>
                    <a:bodyPr/>
                    <a:lstStyle/>
                    <a:p>
                      <a:r>
                        <a:rPr lang="en-US" dirty="0"/>
                        <a:t>2.2</a:t>
                      </a:r>
                    </a:p>
                  </a:txBody>
                  <a:tcPr/>
                </a:tc>
                <a:extLst>
                  <a:ext uri="{0D108BD9-81ED-4DB2-BD59-A6C34878D82A}">
                    <a16:rowId xmlns:a16="http://schemas.microsoft.com/office/drawing/2014/main" val="10007"/>
                  </a:ext>
                </a:extLst>
              </a:tr>
            </a:tbl>
          </a:graphicData>
        </a:graphic>
      </p:graphicFrame>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Biological measures of intelligence</a:t>
            </a:r>
          </a:p>
        </p:txBody>
      </p:sp>
      <p:sp>
        <p:nvSpPr>
          <p:cNvPr id="3" name="Content Placeholder 2"/>
          <p:cNvSpPr>
            <a:spLocks noGrp="1"/>
          </p:cNvSpPr>
          <p:nvPr>
            <p:ph sz="quarter" idx="1"/>
          </p:nvPr>
        </p:nvSpPr>
        <p:spPr/>
        <p:txBody>
          <a:bodyPr>
            <a:noAutofit/>
          </a:bodyPr>
          <a:lstStyle/>
          <a:p>
            <a:r>
              <a:rPr lang="en-US" sz="3200" b="1" dirty="0"/>
              <a:t>Reaction time : </a:t>
            </a:r>
            <a:r>
              <a:rPr lang="en-US" sz="3200" dirty="0"/>
              <a:t>refers to the time gap (in seconds) between presentations of a stimulus and the beginning of a response by the individual. Intelligent person takes less time to process information</a:t>
            </a:r>
          </a:p>
          <a:p>
            <a:r>
              <a:rPr lang="en-US" sz="3200" b="1" dirty="0"/>
              <a:t>Inspection time : </a:t>
            </a:r>
            <a:r>
              <a:rPr lang="en-US" sz="3200" dirty="0"/>
              <a:t>is the minimum amount of time a particular stimulus must be exposed to an individual to make a judgment about it that meets some pre-established criteria of accuracy</a:t>
            </a:r>
          </a:p>
          <a:p>
            <a:r>
              <a:rPr lang="en-US" sz="3200" dirty="0"/>
              <a:t>Shorter the IT, faster the cognitive operations</a:t>
            </a:r>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Applications of intelligence testing</a:t>
            </a:r>
          </a:p>
        </p:txBody>
      </p:sp>
      <p:sp>
        <p:nvSpPr>
          <p:cNvPr id="3" name="Content Placeholder 2"/>
          <p:cNvSpPr>
            <a:spLocks noGrp="1"/>
          </p:cNvSpPr>
          <p:nvPr>
            <p:ph sz="quarter" idx="1"/>
          </p:nvPr>
        </p:nvSpPr>
        <p:spPr/>
        <p:txBody>
          <a:bodyPr>
            <a:normAutofit fontScale="92500" lnSpcReduction="20000"/>
          </a:bodyPr>
          <a:lstStyle/>
          <a:p>
            <a:r>
              <a:rPr lang="en-US" sz="3500" dirty="0">
                <a:latin typeface="Times New Roman" pitchFamily="18" charset="0"/>
                <a:cs typeface="Times New Roman" pitchFamily="18" charset="0"/>
              </a:rPr>
              <a:t>Utilized in various settings like schools, hospitals </a:t>
            </a:r>
          </a:p>
          <a:p>
            <a:r>
              <a:rPr lang="en-US" sz="3500" dirty="0">
                <a:latin typeface="Times New Roman" pitchFamily="18" charset="0"/>
                <a:cs typeface="Times New Roman" pitchFamily="18" charset="0"/>
              </a:rPr>
              <a:t>Foremost reason is to measure cognitive capacity</a:t>
            </a:r>
          </a:p>
          <a:p>
            <a:r>
              <a:rPr lang="en-US" sz="3500" dirty="0">
                <a:latin typeface="Times New Roman" pitchFamily="18" charset="0"/>
                <a:cs typeface="Times New Roman" pitchFamily="18" charset="0"/>
              </a:rPr>
              <a:t>Need to obtain clinically relevant information about cognitive strength and weaknesses</a:t>
            </a:r>
          </a:p>
          <a:p>
            <a:r>
              <a:rPr lang="en-US" sz="3500" dirty="0">
                <a:latin typeface="Times New Roman" pitchFamily="18" charset="0"/>
                <a:cs typeface="Times New Roman" pitchFamily="18" charset="0"/>
              </a:rPr>
              <a:t>Assess the functional integrity of the brain</a:t>
            </a:r>
          </a:p>
          <a:p>
            <a:r>
              <a:rPr lang="en-US" sz="3500" dirty="0">
                <a:latin typeface="Times New Roman" pitchFamily="18" charset="0"/>
                <a:cs typeface="Times New Roman" pitchFamily="18" charset="0"/>
              </a:rPr>
              <a:t>Assist in determining  appropriate  vocational or educational placement</a:t>
            </a:r>
          </a:p>
          <a:p>
            <a:endParaRPr lang="en-US" dirty="0"/>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lstStyle/>
          <a:p>
            <a:pPr lvl="1">
              <a:lnSpc>
                <a:spcPct val="90000"/>
              </a:lnSpc>
              <a:buClr>
                <a:srgbClr val="66FFFF"/>
              </a:buClr>
              <a:buFont typeface="Wingdings" pitchFamily="2" charset="2"/>
              <a:buChar char="§"/>
            </a:pPr>
            <a:r>
              <a:rPr lang="en-AU" sz="3200" dirty="0">
                <a:latin typeface="Times New Roman" pitchFamily="18" charset="0"/>
                <a:cs typeface="Times New Roman" pitchFamily="18" charset="0"/>
              </a:rPr>
              <a:t>reliable measure of individual differences – important for identifying need, allocating resources </a:t>
            </a:r>
          </a:p>
          <a:p>
            <a:pPr lvl="1">
              <a:lnSpc>
                <a:spcPct val="90000"/>
              </a:lnSpc>
              <a:buClr>
                <a:srgbClr val="66FFFF"/>
              </a:buClr>
              <a:buFont typeface="Wingdings" pitchFamily="2" charset="2"/>
              <a:buChar char="§"/>
            </a:pPr>
            <a:r>
              <a:rPr lang="en-AU" sz="3200" dirty="0">
                <a:latin typeface="Times New Roman" pitchFamily="18" charset="0"/>
                <a:cs typeface="Times New Roman" pitchFamily="18" charset="0"/>
              </a:rPr>
              <a:t>reliable predictor of school achievement</a:t>
            </a:r>
          </a:p>
          <a:p>
            <a:pPr lvl="1">
              <a:lnSpc>
                <a:spcPct val="90000"/>
              </a:lnSpc>
              <a:buClr>
                <a:srgbClr val="66FFFF"/>
              </a:buClr>
              <a:buFont typeface="Wingdings" pitchFamily="2" charset="2"/>
              <a:buChar char="§"/>
            </a:pPr>
            <a:r>
              <a:rPr lang="en-AU" sz="3200" dirty="0">
                <a:latin typeface="Times New Roman" pitchFamily="18" charset="0"/>
                <a:cs typeface="Times New Roman" pitchFamily="18" charset="0"/>
              </a:rPr>
              <a:t>identify discrepancies between expected and actual performance</a:t>
            </a:r>
          </a:p>
          <a:p>
            <a:pPr lvl="1">
              <a:lnSpc>
                <a:spcPct val="90000"/>
              </a:lnSpc>
              <a:buClr>
                <a:srgbClr val="66FFFF"/>
              </a:buClr>
              <a:buFont typeface="Wingdings" pitchFamily="2" charset="2"/>
              <a:buChar char="§"/>
            </a:pPr>
            <a:r>
              <a:rPr lang="en-AU" sz="3200" dirty="0">
                <a:latin typeface="Times New Roman" pitchFamily="18" charset="0"/>
                <a:cs typeface="Times New Roman" pitchFamily="18" charset="0"/>
              </a:rPr>
              <a:t>allow for accountability, measurement of change and evaluation of program effectiveness</a:t>
            </a:r>
          </a:p>
          <a:p>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fontScale="90000"/>
          </a:bodyPr>
          <a:lstStyle/>
          <a:p>
            <a:r>
              <a:rPr lang="en-US" dirty="0"/>
              <a:t>Some Classical Theories of Intelligence</a:t>
            </a:r>
            <a:br>
              <a:rPr lang="en-US" dirty="0"/>
            </a:br>
            <a:endParaRPr lang="en-US" dirty="0"/>
          </a:p>
        </p:txBody>
      </p:sp>
      <p:sp>
        <p:nvSpPr>
          <p:cNvPr id="3" name="Content Placeholder 2"/>
          <p:cNvSpPr>
            <a:spLocks noGrp="1"/>
          </p:cNvSpPr>
          <p:nvPr>
            <p:ph sz="quarter" idx="1"/>
          </p:nvPr>
        </p:nvSpPr>
        <p:spPr/>
        <p:txBody>
          <a:bodyPr/>
          <a:lstStyle/>
          <a:p>
            <a:pPr>
              <a:buNone/>
            </a:pPr>
            <a:r>
              <a:rPr lang="en-US" sz="3600" dirty="0"/>
              <a:t>Thorndike (1911) proposed that there are four types of intelligence  </a:t>
            </a:r>
            <a:r>
              <a:rPr lang="en-US" sz="3600" dirty="0" err="1"/>
              <a:t>viz</a:t>
            </a:r>
            <a:r>
              <a:rPr lang="en-US" sz="3600" dirty="0"/>
              <a:t>,</a:t>
            </a:r>
          </a:p>
          <a:p>
            <a:r>
              <a:rPr lang="en-US" sz="3600" dirty="0"/>
              <a:t>comprehension,</a:t>
            </a:r>
          </a:p>
          <a:p>
            <a:r>
              <a:rPr lang="en-US" sz="3600" dirty="0"/>
              <a:t>arithmetic,</a:t>
            </a:r>
          </a:p>
          <a:p>
            <a:r>
              <a:rPr lang="en-US" sz="3600" dirty="0"/>
              <a:t>vocabulary and</a:t>
            </a:r>
          </a:p>
          <a:p>
            <a:r>
              <a:rPr lang="en-US" sz="3600" dirty="0"/>
              <a:t> ability to follow direction</a:t>
            </a:r>
          </a:p>
          <a:p>
            <a:pPr>
              <a:buNone/>
            </a:pPr>
            <a:endParaRPr lang="en-US" dirty="0"/>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References</a:t>
            </a:r>
          </a:p>
        </p:txBody>
      </p:sp>
      <p:sp>
        <p:nvSpPr>
          <p:cNvPr id="3" name="Content Placeholder 2"/>
          <p:cNvSpPr>
            <a:spLocks noGrp="1"/>
          </p:cNvSpPr>
          <p:nvPr>
            <p:ph sz="quarter" idx="1"/>
          </p:nvPr>
        </p:nvSpPr>
        <p:spPr/>
        <p:txBody>
          <a:bodyPr>
            <a:normAutofit fontScale="92500" lnSpcReduction="20000"/>
          </a:bodyPr>
          <a:lstStyle/>
          <a:p>
            <a:pPr marL="514350" indent="-514350">
              <a:buFont typeface="+mj-lt"/>
              <a:buAutoNum type="arabicPeriod"/>
            </a:pPr>
            <a:r>
              <a:rPr lang="en-US" sz="3000" dirty="0"/>
              <a:t>Kahn &amp; </a:t>
            </a:r>
            <a:r>
              <a:rPr lang="en-US" sz="3000" dirty="0" err="1"/>
              <a:t>Giffin</a:t>
            </a:r>
            <a:r>
              <a:rPr lang="en-US" sz="3000" dirty="0"/>
              <a:t> (1960),</a:t>
            </a:r>
            <a:r>
              <a:rPr lang="en-US" sz="3000" b="1" dirty="0"/>
              <a:t>Psychological Techniques in Diagnosis and Evaluation, </a:t>
            </a:r>
            <a:r>
              <a:rPr lang="en-US" sz="3000" dirty="0" err="1"/>
              <a:t>Pergamon</a:t>
            </a:r>
            <a:r>
              <a:rPr lang="en-US" sz="3000" b="1" dirty="0"/>
              <a:t> </a:t>
            </a:r>
            <a:r>
              <a:rPr lang="en-US" sz="3000" dirty="0"/>
              <a:t>Press, </a:t>
            </a:r>
            <a:r>
              <a:rPr lang="en-US" sz="3000" dirty="0" err="1"/>
              <a:t>NewYork</a:t>
            </a:r>
            <a:endParaRPr lang="en-US" sz="3000" dirty="0"/>
          </a:p>
          <a:p>
            <a:pPr marL="514350" indent="-514350">
              <a:buFont typeface="+mj-lt"/>
              <a:buAutoNum type="arabicPeriod"/>
            </a:pPr>
            <a:r>
              <a:rPr lang="en-US" sz="3000" b="1" dirty="0"/>
              <a:t>Twenty-first century Psychology: A Reference Handbook</a:t>
            </a:r>
            <a:r>
              <a:rPr lang="en-US" sz="3000" dirty="0"/>
              <a:t>, Sage e-Reference Online</a:t>
            </a:r>
          </a:p>
          <a:p>
            <a:pPr marL="514350" indent="-514350">
              <a:buFont typeface="+mj-lt"/>
              <a:buAutoNum type="arabicPeriod"/>
            </a:pPr>
            <a:r>
              <a:rPr lang="en-US" sz="3000" dirty="0"/>
              <a:t>A </a:t>
            </a:r>
            <a:r>
              <a:rPr lang="en-US" sz="3000" dirty="0" err="1"/>
              <a:t>Anastasi</a:t>
            </a:r>
            <a:r>
              <a:rPr lang="en-US" sz="3000" dirty="0"/>
              <a:t>, </a:t>
            </a:r>
            <a:r>
              <a:rPr lang="en-US" sz="3000" b="1" dirty="0"/>
              <a:t>Psychological testing, </a:t>
            </a:r>
            <a:r>
              <a:rPr lang="en-US" sz="3000" dirty="0"/>
              <a:t>Macmillan Company, New York</a:t>
            </a:r>
            <a:endParaRPr lang="en-US" sz="3000" b="1" dirty="0"/>
          </a:p>
          <a:p>
            <a:pPr marL="514350" indent="-514350">
              <a:buFont typeface="+mj-lt"/>
              <a:buAutoNum type="arabicPeriod"/>
            </a:pPr>
            <a:r>
              <a:rPr lang="en-US" sz="3000" dirty="0"/>
              <a:t>Aiken (10</a:t>
            </a:r>
            <a:r>
              <a:rPr lang="en-US" sz="3000" baseline="30000" dirty="0"/>
              <a:t>th</a:t>
            </a:r>
            <a:r>
              <a:rPr lang="en-US" sz="3000" dirty="0"/>
              <a:t> Edition) </a:t>
            </a:r>
            <a:r>
              <a:rPr lang="en-US" sz="3000" b="1" dirty="0"/>
              <a:t>Psychological Testing and Assessment</a:t>
            </a:r>
            <a:r>
              <a:rPr lang="en-US" sz="3000" dirty="0"/>
              <a:t> </a:t>
            </a:r>
          </a:p>
          <a:p>
            <a:pPr marL="514350" indent="-514350">
              <a:buFont typeface="+mj-lt"/>
              <a:buAutoNum type="arabicPeriod"/>
            </a:pPr>
            <a:r>
              <a:rPr lang="en-US" sz="3000" dirty="0"/>
              <a:t>Morgan &amp; King (7</a:t>
            </a:r>
            <a:r>
              <a:rPr lang="en-US" sz="3000" baseline="30000" dirty="0"/>
              <a:t>th</a:t>
            </a:r>
            <a:r>
              <a:rPr lang="en-US" sz="3000" dirty="0"/>
              <a:t> Edition),</a:t>
            </a:r>
            <a:r>
              <a:rPr lang="en-US" sz="3000" b="1" dirty="0"/>
              <a:t>Introduction to Psychology</a:t>
            </a:r>
          </a:p>
          <a:p>
            <a:pPr marL="514350" indent="-514350">
              <a:buFont typeface="+mj-lt"/>
              <a:buAutoNum type="arabicPeriod"/>
            </a:pPr>
            <a:endParaRPr lang="en-US" sz="3000" dirty="0"/>
          </a:p>
          <a:p>
            <a:pPr marL="514350" indent="-514350">
              <a:buFont typeface="+mj-lt"/>
              <a:buAutoNum type="arabicPeriod"/>
            </a:pPr>
            <a:endParaRPr lang="en-US" dirty="0"/>
          </a:p>
          <a:p>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Spearman’s two-factor theory</a:t>
            </a:r>
          </a:p>
        </p:txBody>
      </p:sp>
      <p:sp>
        <p:nvSpPr>
          <p:cNvPr id="3" name="Content Placeholder 2"/>
          <p:cNvSpPr>
            <a:spLocks noGrp="1"/>
          </p:cNvSpPr>
          <p:nvPr>
            <p:ph sz="quarter" idx="1"/>
          </p:nvPr>
        </p:nvSpPr>
        <p:spPr/>
        <p:txBody>
          <a:bodyPr>
            <a:noAutofit/>
          </a:bodyPr>
          <a:lstStyle/>
          <a:p>
            <a:r>
              <a:rPr lang="en-US" sz="3200" dirty="0">
                <a:latin typeface="Times New Roman" pitchFamily="18" charset="0"/>
                <a:cs typeface="Times New Roman" pitchFamily="18" charset="0"/>
              </a:rPr>
              <a:t>Intellectual ability consists of two factors     “ g” factor and “s” factor</a:t>
            </a:r>
          </a:p>
          <a:p>
            <a:r>
              <a:rPr lang="en-US" sz="3200" dirty="0">
                <a:latin typeface="Times New Roman" pitchFamily="18" charset="0"/>
                <a:cs typeface="Times New Roman" pitchFamily="18" charset="0"/>
              </a:rPr>
              <a:t>General factor is universal in nature, found in all humans. It is the innate ability acquired at birth through heredity</a:t>
            </a:r>
          </a:p>
          <a:p>
            <a:r>
              <a:rPr lang="en-US" sz="3200" dirty="0">
                <a:latin typeface="Times New Roman" pitchFamily="18" charset="0"/>
                <a:cs typeface="Times New Roman" pitchFamily="18" charset="0"/>
              </a:rPr>
              <a:t>Specific factor determines individual differences which  is unique to individuals</a:t>
            </a:r>
          </a:p>
          <a:p>
            <a:r>
              <a:rPr lang="en-US" sz="3200" dirty="0">
                <a:latin typeface="Times New Roman" pitchFamily="18" charset="0"/>
                <a:cs typeface="Times New Roman" pitchFamily="18" charset="0"/>
              </a:rPr>
              <a:t>e. g  clerical, mathematical, musical intelligence </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normAutofit/>
          </a:bodyPr>
          <a:lstStyle/>
          <a:p>
            <a:r>
              <a:rPr lang="en-US" sz="2800" dirty="0"/>
              <a:t>His theory was published in the American Journal of Psychology in 1927</a:t>
            </a:r>
          </a:p>
          <a:p>
            <a:r>
              <a:rPr lang="en-US" sz="2800" dirty="0"/>
              <a:t>Based on the observation that persons who excel on one type of intellectual task(e.g. math)tends also to perform well on others(e. g. defining words)</a:t>
            </a:r>
          </a:p>
          <a:p>
            <a:r>
              <a:rPr lang="en-US" sz="2800" dirty="0"/>
              <a:t> He noted that when individuals are given ability tests tapping a variety of contents(e.g. numerical problems and </a:t>
            </a:r>
            <a:r>
              <a:rPr lang="en-US" sz="2800" dirty="0" err="1"/>
              <a:t>visuo</a:t>
            </a:r>
            <a:r>
              <a:rPr lang="en-US" sz="2800" dirty="0"/>
              <a:t>-spatial designs) the resulting test scores consistently yielded  positive </a:t>
            </a:r>
            <a:r>
              <a:rPr lang="en-US" sz="2800" dirty="0" err="1"/>
              <a:t>intercorrelation</a:t>
            </a:r>
            <a:r>
              <a:rPr lang="en-US" sz="2800" dirty="0"/>
              <a:t>.</a:t>
            </a:r>
          </a:p>
          <a:p>
            <a:endParaRPr lang="en-US" dirty="0"/>
          </a:p>
          <a:p>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err="1"/>
              <a:t>Thurstone’s</a:t>
            </a:r>
            <a:r>
              <a:rPr lang="en-US" dirty="0"/>
              <a:t> theory of Primary mental Abilities(1938)</a:t>
            </a:r>
          </a:p>
        </p:txBody>
      </p:sp>
      <p:sp>
        <p:nvSpPr>
          <p:cNvPr id="3" name="Content Placeholder 2"/>
          <p:cNvSpPr>
            <a:spLocks noGrp="1"/>
          </p:cNvSpPr>
          <p:nvPr>
            <p:ph sz="quarter" idx="1"/>
          </p:nvPr>
        </p:nvSpPr>
        <p:spPr/>
        <p:txBody>
          <a:bodyPr>
            <a:noAutofit/>
          </a:bodyPr>
          <a:lstStyle/>
          <a:p>
            <a:pPr>
              <a:buNone/>
            </a:pPr>
            <a:r>
              <a:rPr lang="en-US" sz="2800" dirty="0">
                <a:latin typeface="Times New Roman" pitchFamily="18" charset="0"/>
                <a:cs typeface="Times New Roman" pitchFamily="18" charset="0"/>
              </a:rPr>
              <a:t>Intelligence consists of seven major factors which are relatively independent of the others</a:t>
            </a:r>
          </a:p>
          <a:p>
            <a:r>
              <a:rPr lang="en-US" sz="2800" dirty="0">
                <a:latin typeface="Times New Roman" pitchFamily="18" charset="0"/>
                <a:cs typeface="Times New Roman" pitchFamily="18" charset="0"/>
              </a:rPr>
              <a:t>Verbal comprehension</a:t>
            </a:r>
          </a:p>
          <a:p>
            <a:r>
              <a:rPr lang="en-US" sz="2800" dirty="0">
                <a:latin typeface="Times New Roman" pitchFamily="18" charset="0"/>
                <a:cs typeface="Times New Roman" pitchFamily="18" charset="0"/>
              </a:rPr>
              <a:t>Numerical</a:t>
            </a:r>
          </a:p>
          <a:p>
            <a:r>
              <a:rPr lang="en-US" sz="2800" dirty="0">
                <a:latin typeface="Times New Roman" pitchFamily="18" charset="0"/>
                <a:cs typeface="Times New Roman" pitchFamily="18" charset="0"/>
              </a:rPr>
              <a:t>Spatial </a:t>
            </a:r>
            <a:r>
              <a:rPr lang="en-US" sz="2800" dirty="0" err="1">
                <a:latin typeface="Times New Roman" pitchFamily="18" charset="0"/>
                <a:cs typeface="Times New Roman" pitchFamily="18" charset="0"/>
              </a:rPr>
              <a:t>visualisation</a:t>
            </a:r>
            <a:endParaRPr lang="en-US" sz="2800" dirty="0">
              <a:latin typeface="Times New Roman" pitchFamily="18" charset="0"/>
              <a:cs typeface="Times New Roman" pitchFamily="18" charset="0"/>
            </a:endParaRPr>
          </a:p>
          <a:p>
            <a:r>
              <a:rPr lang="en-US" sz="2800" dirty="0">
                <a:latin typeface="Times New Roman" pitchFamily="18" charset="0"/>
                <a:cs typeface="Times New Roman" pitchFamily="18" charset="0"/>
              </a:rPr>
              <a:t>Perceptual speed</a:t>
            </a:r>
          </a:p>
          <a:p>
            <a:r>
              <a:rPr lang="en-US" sz="2800" dirty="0">
                <a:latin typeface="Times New Roman" pitchFamily="18" charset="0"/>
                <a:cs typeface="Times New Roman" pitchFamily="18" charset="0"/>
              </a:rPr>
              <a:t>Memory</a:t>
            </a:r>
          </a:p>
          <a:p>
            <a:r>
              <a:rPr lang="en-US" sz="2800" dirty="0">
                <a:latin typeface="Times New Roman" pitchFamily="18" charset="0"/>
                <a:cs typeface="Times New Roman" pitchFamily="18" charset="0"/>
              </a:rPr>
              <a:t>Reasoning</a:t>
            </a:r>
          </a:p>
          <a:p>
            <a:r>
              <a:rPr lang="en-US" sz="2800" dirty="0">
                <a:latin typeface="Times New Roman" pitchFamily="18" charset="0"/>
                <a:cs typeface="Times New Roman" pitchFamily="18" charset="0"/>
              </a:rPr>
              <a:t>Word/verbal fluency</a:t>
            </a: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ty">
  <a:themeElements>
    <a:clrScheme name="Equity">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1280</TotalTime>
  <Words>2995</Words>
  <Application>Microsoft Office PowerPoint</Application>
  <PresentationFormat>On-screen Show (4:3)</PresentationFormat>
  <Paragraphs>438</Paragraphs>
  <Slides>60</Slides>
  <Notes>2</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60</vt:i4>
      </vt:variant>
    </vt:vector>
  </HeadingPairs>
  <TitlesOfParts>
    <vt:vector size="67" baseType="lpstr">
      <vt:lpstr>Calibri</vt:lpstr>
      <vt:lpstr>Franklin Gothic Book</vt:lpstr>
      <vt:lpstr>Perpetua</vt:lpstr>
      <vt:lpstr>Times New Roman</vt:lpstr>
      <vt:lpstr>Wingdings</vt:lpstr>
      <vt:lpstr>Wingdings 2</vt:lpstr>
      <vt:lpstr>Equity</vt:lpstr>
      <vt:lpstr>PowerPoint Presentation</vt:lpstr>
      <vt:lpstr> MEASUREMENT OF INTELLIGENCE AND USES OF INTELLIGENCE TESTS</vt:lpstr>
      <vt:lpstr>What is intelligence?</vt:lpstr>
      <vt:lpstr>PowerPoint Presentation</vt:lpstr>
      <vt:lpstr>PowerPoint Presentation</vt:lpstr>
      <vt:lpstr>Some Classical Theories of Intelligence </vt:lpstr>
      <vt:lpstr>Spearman’s two-factor theory</vt:lpstr>
      <vt:lpstr>PowerPoint Presentation</vt:lpstr>
      <vt:lpstr>Thurstone’s theory of Primary mental Abilities(1938)</vt:lpstr>
      <vt:lpstr>Raymond Cattel’s Fluid and Crystallysed intelligence </vt:lpstr>
      <vt:lpstr>PowerPoint Presentation</vt:lpstr>
      <vt:lpstr>Intelligence testing in retrospect</vt:lpstr>
      <vt:lpstr>PowerPoint Presentation</vt:lpstr>
      <vt:lpstr>PowerPoint Presentation</vt:lpstr>
      <vt:lpstr>PowerPoint Presentation</vt:lpstr>
      <vt:lpstr>PowerPoint Presentation</vt:lpstr>
      <vt:lpstr>PowerPoint Presentation</vt:lpstr>
      <vt:lpstr>Types of IQ</vt:lpstr>
      <vt:lpstr>Psychological testing</vt:lpstr>
      <vt:lpstr>Types of Intelligence tests</vt:lpstr>
      <vt:lpstr>PowerPoint Presentation</vt:lpstr>
      <vt:lpstr>Verbal ,Non-verbal and Performance tests</vt:lpstr>
      <vt:lpstr>PowerPoint Presentation</vt:lpstr>
      <vt:lpstr>Wechsler’s Intelligence tests</vt:lpstr>
      <vt:lpstr>WAIS</vt:lpstr>
      <vt:lpstr>Verbal Scales</vt:lpstr>
      <vt:lpstr>Performance scales</vt:lpstr>
      <vt:lpstr>Hold test and Don’t hold test</vt:lpstr>
      <vt:lpstr>PowerPoint Presentation</vt:lpstr>
      <vt:lpstr>WISC</vt:lpstr>
      <vt:lpstr>PowerPoint Presentation</vt:lpstr>
      <vt:lpstr>WAPIS </vt:lpstr>
      <vt:lpstr>Indicators of Wechsler’s Tests</vt:lpstr>
      <vt:lpstr>Bhatia’s Battery of Performance Intelligence Test</vt:lpstr>
      <vt:lpstr>Verbal tests</vt:lpstr>
      <vt:lpstr>Seguin form board test </vt:lpstr>
      <vt:lpstr>Differential Ability Tests</vt:lpstr>
      <vt:lpstr>PowerPoint Presentation</vt:lpstr>
      <vt:lpstr>Peabody Picture Vocabulary Test</vt:lpstr>
      <vt:lpstr>Tests for hearing handicapped</vt:lpstr>
      <vt:lpstr>Tests for visually handicapped</vt:lpstr>
      <vt:lpstr>Developmental schedules</vt:lpstr>
      <vt:lpstr>PowerPoint Presentation</vt:lpstr>
      <vt:lpstr>PowerPoint Presentation</vt:lpstr>
      <vt:lpstr>PowerPoint Presentation</vt:lpstr>
      <vt:lpstr>PowerPoint Presentation</vt:lpstr>
      <vt:lpstr>Group Intelligence tests</vt:lpstr>
      <vt:lpstr>Culture free and culture fair tests</vt:lpstr>
      <vt:lpstr>Raven’s Progressive Matrices </vt:lpstr>
      <vt:lpstr>PowerPoint Presentation</vt:lpstr>
      <vt:lpstr>Intelligence derived from Rorschach </vt:lpstr>
      <vt:lpstr>Intelligence testing in India</vt:lpstr>
      <vt:lpstr>Some tests developed in India</vt:lpstr>
      <vt:lpstr>Classification of IQ  Range</vt:lpstr>
      <vt:lpstr>PowerPoint Presentation</vt:lpstr>
      <vt:lpstr>Intelligence Classification according to IQ</vt:lpstr>
      <vt:lpstr>Biological measures of intelligence</vt:lpstr>
      <vt:lpstr>Applications of intelligence testing</vt:lpstr>
      <vt:lpstr>PowerPoint Presentation</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sudarshan</dc:creator>
  <cp:lastModifiedBy>subham kumar</cp:lastModifiedBy>
  <cp:revision>160</cp:revision>
  <dcterms:created xsi:type="dcterms:W3CDTF">2011-06-16T15:45:03Z</dcterms:created>
  <dcterms:modified xsi:type="dcterms:W3CDTF">2020-04-22T08:37:56Z</dcterms:modified>
</cp:coreProperties>
</file>